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1" r:id="rId1"/>
    <p:sldMasterId id="2147483724" r:id="rId2"/>
    <p:sldMasterId id="2147483719" r:id="rId3"/>
    <p:sldMasterId id="2147483696" r:id="rId4"/>
    <p:sldMasterId id="2147483722" r:id="rId5"/>
    <p:sldMasterId id="2147483707" r:id="rId6"/>
    <p:sldMasterId id="2147483734" r:id="rId7"/>
  </p:sldMasterIdLst>
  <p:notesMasterIdLst>
    <p:notesMasterId r:id="rId15"/>
  </p:notesMasterIdLst>
  <p:handoutMasterIdLst>
    <p:handoutMasterId r:id="rId16"/>
  </p:handoutMasterIdLst>
  <p:sldIdLst>
    <p:sldId id="283" r:id="rId8"/>
    <p:sldId id="650" r:id="rId9"/>
    <p:sldId id="647" r:id="rId10"/>
    <p:sldId id="307" r:id="rId11"/>
    <p:sldId id="648" r:id="rId12"/>
    <p:sldId id="649" r:id="rId13"/>
    <p:sldId id="308" r:id="rId14"/>
  </p:sldIdLst>
  <p:sldSz cx="9144000" cy="5715000" type="screen16x10"/>
  <p:notesSz cx="6797675" cy="9874250"/>
  <p:embeddedFontLst>
    <p:embeddedFont>
      <p:font typeface="Noto Sans Korean Bold" panose="020B0800000000000000" pitchFamily="34" charset="-127"/>
      <p:bold r:id="rId17"/>
    </p:embeddedFont>
    <p:embeddedFont>
      <p:font typeface="Noto Sans Korean Light" panose="020B0300000000000000" pitchFamily="34" charset="-127"/>
      <p:regular r:id="rId18"/>
    </p:embeddedFont>
    <p:embeddedFont>
      <p:font typeface="Noto Sans Korean Medium" panose="020B0600000000000000" pitchFamily="34" charset="-127"/>
      <p:regular r:id="rId19"/>
    </p:embeddedFont>
    <p:embeddedFont>
      <p:font typeface="Noto Sans Korean Regular" panose="020B0500000000000000" pitchFamily="3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0">
          <p15:clr>
            <a:srgbClr val="A4A3A4"/>
          </p15:clr>
        </p15:guide>
        <p15:guide id="3" orient="horz" pos="3311" userDrawn="1">
          <p15:clr>
            <a:srgbClr val="A4A3A4"/>
          </p15:clr>
        </p15:guide>
        <p15:guide id="4" orient="horz" pos="2289" userDrawn="1">
          <p15:clr>
            <a:srgbClr val="A4A3A4"/>
          </p15:clr>
        </p15:guide>
        <p15:guide id="5" orient="horz" pos="863" userDrawn="1">
          <p15:clr>
            <a:srgbClr val="A4A3A4"/>
          </p15:clr>
        </p15:guide>
        <p15:guide id="6" orient="horz" pos="642" userDrawn="1">
          <p15:clr>
            <a:srgbClr val="A4A3A4"/>
          </p15:clr>
        </p15:guide>
        <p15:guide id="7" orient="horz" pos="1337" userDrawn="1">
          <p15:clr>
            <a:srgbClr val="A4A3A4"/>
          </p15:clr>
        </p15:guide>
        <p15:guide id="8" orient="horz" pos="3056" userDrawn="1">
          <p15:clr>
            <a:srgbClr val="A4A3A4"/>
          </p15:clr>
        </p15:guide>
        <p15:guide id="9" pos="249">
          <p15:clr>
            <a:srgbClr val="A4A3A4"/>
          </p15:clr>
        </p15:guide>
        <p15:guide id="10" pos="5510" userDrawn="1">
          <p15:clr>
            <a:srgbClr val="A4A3A4"/>
          </p15:clr>
        </p15:guide>
        <p15:guide id="11" pos="363" userDrawn="1">
          <p15:clr>
            <a:srgbClr val="A4A3A4"/>
          </p15:clr>
        </p15:guide>
        <p15:guide id="12" pos="578" userDrawn="1">
          <p15:clr>
            <a:srgbClr val="A4A3A4"/>
          </p15:clr>
        </p15:guide>
        <p15:guide id="13" pos="839">
          <p15:clr>
            <a:srgbClr val="A4A3A4"/>
          </p15:clr>
        </p15:guide>
        <p15:guide id="14" pos="2256" userDrawn="1">
          <p15:clr>
            <a:srgbClr val="A4A3A4"/>
          </p15:clr>
        </p15:guide>
        <p15:guide id="15" pos="2880">
          <p15:clr>
            <a:srgbClr val="A4A3A4"/>
          </p15:clr>
        </p15:guide>
        <p15:guide id="16" pos="3497" userDrawn="1">
          <p15:clr>
            <a:srgbClr val="A4A3A4"/>
          </p15:clr>
        </p15:guide>
        <p15:guide id="17" pos="53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9569"/>
    <a:srgbClr val="BB9537"/>
    <a:srgbClr val="D8B17E"/>
    <a:srgbClr val="A6A6A6"/>
    <a:srgbClr val="674235"/>
    <a:srgbClr val="672435"/>
    <a:srgbClr val="9B634F"/>
    <a:srgbClr val="6698CA"/>
    <a:srgbClr val="669800"/>
    <a:srgbClr val="D8A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130" autoAdjust="0"/>
  </p:normalViewPr>
  <p:slideViewPr>
    <p:cSldViewPr showGuides="1">
      <p:cViewPr varScale="1">
        <p:scale>
          <a:sx n="82" d="100"/>
          <a:sy n="82" d="100"/>
        </p:scale>
        <p:origin x="102" y="930"/>
      </p:cViewPr>
      <p:guideLst>
        <p:guide orient="horz" pos="1800"/>
        <p:guide orient="horz" pos="280"/>
        <p:guide orient="horz" pos="3311"/>
        <p:guide orient="horz" pos="2289"/>
        <p:guide orient="horz" pos="863"/>
        <p:guide orient="horz" pos="642"/>
        <p:guide orient="horz" pos="1337"/>
        <p:guide orient="horz" pos="3056"/>
        <p:guide pos="249"/>
        <p:guide pos="5510"/>
        <p:guide pos="363"/>
        <p:guide pos="578"/>
        <p:guide pos="839"/>
        <p:guide pos="2256"/>
        <p:guide pos="2880"/>
        <p:guide pos="3497"/>
        <p:guide pos="53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3726" y="-102"/>
      </p:cViewPr>
      <p:guideLst>
        <p:guide orient="horz" pos="3110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DEACB-4F02-4F6E-BFF4-1C90D856EFDE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07DF5-9B65-425F-B348-A9FE0290B2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89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A7C3-CFCA-40BF-B7A3-71CB0427FDA3}" type="datetimeFigureOut">
              <a:rPr lang="ko-KR" altLang="en-US" smtClean="0"/>
              <a:t>2019-02-28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235075"/>
            <a:ext cx="5330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9A99A-7EE7-4FD6-AB9D-667BDC911B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2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491357" y="1997020"/>
            <a:ext cx="4014000" cy="14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D8B17E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pPr lvl="0"/>
            <a:r>
              <a:rPr lang="en-US" altLang="ko-KR" dirty="0"/>
              <a:t>2015. 00. 00(</a:t>
            </a:r>
            <a:r>
              <a:rPr lang="ko-KR" altLang="en-US" dirty="0"/>
              <a:t>날짜</a:t>
            </a:r>
            <a:r>
              <a:rPr lang="en-US" altLang="ko-KR" dirty="0"/>
              <a:t>)   Design Innovation Team(</a:t>
            </a:r>
            <a:r>
              <a:rPr lang="ko-KR" altLang="en-US" dirty="0" err="1"/>
              <a:t>팀명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8633" y="1487288"/>
            <a:ext cx="7128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1927" y="974544"/>
            <a:ext cx="7128000" cy="47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pPr lvl="0"/>
            <a:r>
              <a:rPr lang="en-US" altLang="ko-KR" dirty="0"/>
              <a:t>NCSOFT PowerPoint </a:t>
            </a:r>
            <a:r>
              <a:rPr lang="ko-KR" altLang="en-US" dirty="0" err="1"/>
              <a:t>대제목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19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9259" y="972186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소제목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9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17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텍스트 개체 틀 21"/>
          <p:cNvSpPr>
            <a:spLocks noGrp="1"/>
          </p:cNvSpPr>
          <p:nvPr>
            <p:ph type="body" sz="quarter" idx="20" hasCustomPrompt="1"/>
          </p:nvPr>
        </p:nvSpPr>
        <p:spPr>
          <a:xfrm>
            <a:off x="6040738" y="5126879"/>
            <a:ext cx="2534400" cy="141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100"/>
              </a:lnSpc>
              <a:buNone/>
              <a:defRPr lang="ko-KR" altLang="en-US" sz="800" dirty="0">
                <a:solidFill>
                  <a:srgbClr val="D8B17E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defRPr>
            </a:lvl1pPr>
          </a:lstStyle>
          <a:p>
            <a:pPr marL="0" lvl="0">
              <a:lnSpc>
                <a:spcPts val="1100"/>
              </a:lnSpc>
            </a:pPr>
            <a:r>
              <a:rPr lang="ko-KR" altLang="en-US" dirty="0"/>
              <a:t>이미지 설명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텍스트 개체 틀 21"/>
          <p:cNvSpPr>
            <a:spLocks noGrp="1"/>
          </p:cNvSpPr>
          <p:nvPr>
            <p:ph type="body" sz="quarter" idx="19" hasCustomPrompt="1"/>
          </p:nvPr>
        </p:nvSpPr>
        <p:spPr>
          <a:xfrm>
            <a:off x="3311860" y="5126879"/>
            <a:ext cx="2534400" cy="141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100"/>
              </a:lnSpc>
              <a:buNone/>
              <a:defRPr lang="ko-KR" altLang="en-US" sz="800" dirty="0">
                <a:solidFill>
                  <a:srgbClr val="D8B17E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defRPr>
            </a:lvl1pPr>
          </a:lstStyle>
          <a:p>
            <a:pPr marL="0" lvl="0">
              <a:lnSpc>
                <a:spcPts val="1100"/>
              </a:lnSpc>
            </a:pPr>
            <a:r>
              <a:rPr lang="ko-KR" altLang="en-US" dirty="0"/>
              <a:t>이미지 설명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그림 개체 틀 27"/>
          <p:cNvSpPr>
            <a:spLocks noGrp="1"/>
          </p:cNvSpPr>
          <p:nvPr>
            <p:ph type="pic" sz="quarter" idx="15" hasCustomPrompt="1"/>
          </p:nvPr>
        </p:nvSpPr>
        <p:spPr>
          <a:xfrm>
            <a:off x="577237" y="1381124"/>
            <a:ext cx="2534400" cy="3636000"/>
          </a:xfrm>
          <a:prstGeom prst="rect">
            <a:avLst/>
          </a:prstGeom>
          <a:solidFill>
            <a:srgbClr val="D8B17E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rgbClr val="674235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r>
              <a:rPr lang="en-US" altLang="ko-KR" dirty="0"/>
              <a:t>Image 01</a:t>
            </a:r>
            <a:endParaRPr lang="ko-KR" altLang="en-US" dirty="0"/>
          </a:p>
        </p:txBody>
      </p:sp>
      <p:sp>
        <p:nvSpPr>
          <p:cNvPr id="24" name="그림 개체 틀 27"/>
          <p:cNvSpPr>
            <a:spLocks noGrp="1"/>
          </p:cNvSpPr>
          <p:nvPr>
            <p:ph type="pic" sz="quarter" idx="16" hasCustomPrompt="1"/>
          </p:nvPr>
        </p:nvSpPr>
        <p:spPr>
          <a:xfrm>
            <a:off x="3317007" y="1381740"/>
            <a:ext cx="2534400" cy="3636000"/>
          </a:xfrm>
          <a:prstGeom prst="rect">
            <a:avLst/>
          </a:prstGeom>
          <a:solidFill>
            <a:srgbClr val="D8B17E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rgbClr val="674235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r>
              <a:rPr lang="en-US" altLang="ko-KR" dirty="0"/>
              <a:t>Image 02</a:t>
            </a:r>
            <a:endParaRPr lang="ko-KR" altLang="en-US" dirty="0"/>
          </a:p>
        </p:txBody>
      </p:sp>
      <p:sp>
        <p:nvSpPr>
          <p:cNvPr id="25" name="그림 개체 틀 27"/>
          <p:cNvSpPr>
            <a:spLocks noGrp="1"/>
          </p:cNvSpPr>
          <p:nvPr>
            <p:ph type="pic" sz="quarter" idx="17" hasCustomPrompt="1"/>
          </p:nvPr>
        </p:nvSpPr>
        <p:spPr>
          <a:xfrm>
            <a:off x="6038631" y="1381740"/>
            <a:ext cx="2534400" cy="3636000"/>
          </a:xfrm>
          <a:prstGeom prst="rect">
            <a:avLst/>
          </a:prstGeom>
          <a:solidFill>
            <a:srgbClr val="D8B17E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rgbClr val="674235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r>
              <a:rPr lang="en-US" altLang="ko-KR" dirty="0"/>
              <a:t>Image 03</a:t>
            </a:r>
            <a:endParaRPr lang="ko-KR" altLang="en-US" dirty="0"/>
          </a:p>
        </p:txBody>
      </p:sp>
      <p:sp>
        <p:nvSpPr>
          <p:cNvPr id="19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9259" y="972186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소제목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텍스트 개체 틀 21"/>
          <p:cNvSpPr>
            <a:spLocks noGrp="1"/>
          </p:cNvSpPr>
          <p:nvPr>
            <p:ph type="body" sz="quarter" idx="18" hasCustomPrompt="1"/>
          </p:nvPr>
        </p:nvSpPr>
        <p:spPr>
          <a:xfrm>
            <a:off x="574411" y="5126879"/>
            <a:ext cx="2534400" cy="1410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ts val="1100"/>
              </a:lnSpc>
              <a:buNone/>
              <a:defRPr lang="ko-KR" altLang="en-US" sz="800" dirty="0">
                <a:solidFill>
                  <a:srgbClr val="D8B17E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defRPr>
            </a:lvl1pPr>
          </a:lstStyle>
          <a:p>
            <a:pPr marL="0" lvl="0">
              <a:lnSpc>
                <a:spcPts val="1100"/>
              </a:lnSpc>
            </a:pPr>
            <a:r>
              <a:rPr lang="ko-KR" altLang="en-US" dirty="0"/>
              <a:t>이미지 설명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1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47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텍스트 개체 틀 21"/>
          <p:cNvSpPr>
            <a:spLocks noGrp="1"/>
          </p:cNvSpPr>
          <p:nvPr>
            <p:ph type="body" sz="quarter" idx="22" hasCustomPrompt="1"/>
          </p:nvPr>
        </p:nvSpPr>
        <p:spPr>
          <a:xfrm>
            <a:off x="577266" y="2913978"/>
            <a:ext cx="4424400" cy="745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0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</p:txBody>
      </p:sp>
      <p:sp>
        <p:nvSpPr>
          <p:cNvPr id="37" name="텍스트 개체 틀 21"/>
          <p:cNvSpPr>
            <a:spLocks noGrp="1"/>
          </p:cNvSpPr>
          <p:nvPr>
            <p:ph type="body" sz="quarter" idx="23" hasCustomPrompt="1"/>
          </p:nvPr>
        </p:nvSpPr>
        <p:spPr>
          <a:xfrm>
            <a:off x="577116" y="4486071"/>
            <a:ext cx="4424400" cy="745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0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</p:txBody>
      </p:sp>
      <p:sp>
        <p:nvSpPr>
          <p:cNvPr id="27" name="텍스트 개체 틀 21"/>
          <p:cNvSpPr>
            <a:spLocks noGrp="1"/>
          </p:cNvSpPr>
          <p:nvPr>
            <p:ph type="body" sz="quarter" idx="18" hasCustomPrompt="1"/>
          </p:nvPr>
        </p:nvSpPr>
        <p:spPr>
          <a:xfrm>
            <a:off x="489259" y="4123586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소제목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21"/>
          <p:cNvSpPr>
            <a:spLocks noGrp="1"/>
          </p:cNvSpPr>
          <p:nvPr>
            <p:ph type="body" sz="quarter" idx="21" hasCustomPrompt="1"/>
          </p:nvPr>
        </p:nvSpPr>
        <p:spPr>
          <a:xfrm>
            <a:off x="562678" y="1360896"/>
            <a:ext cx="4424400" cy="745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0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</p:txBody>
      </p:sp>
      <p:sp>
        <p:nvSpPr>
          <p:cNvPr id="29" name="그림 개체 틀 27"/>
          <p:cNvSpPr>
            <a:spLocks noGrp="1"/>
          </p:cNvSpPr>
          <p:nvPr>
            <p:ph type="pic" sz="quarter" idx="20" hasCustomPrompt="1"/>
          </p:nvPr>
        </p:nvSpPr>
        <p:spPr>
          <a:xfrm>
            <a:off x="5531438" y="3148313"/>
            <a:ext cx="3024000" cy="1980000"/>
          </a:xfrm>
          <a:prstGeom prst="rect">
            <a:avLst/>
          </a:prstGeom>
          <a:solidFill>
            <a:srgbClr val="D8B17E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rgbClr val="674235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r>
              <a:rPr lang="en-US" altLang="ko-KR" dirty="0"/>
              <a:t>Image 02</a:t>
            </a:r>
            <a:endParaRPr lang="ko-KR" altLang="en-US" dirty="0"/>
          </a:p>
        </p:txBody>
      </p:sp>
      <p:sp>
        <p:nvSpPr>
          <p:cNvPr id="28" name="그림 개체 틀 27"/>
          <p:cNvSpPr>
            <a:spLocks noGrp="1"/>
          </p:cNvSpPr>
          <p:nvPr>
            <p:ph type="pic" sz="quarter" idx="19" hasCustomPrompt="1"/>
          </p:nvPr>
        </p:nvSpPr>
        <p:spPr>
          <a:xfrm>
            <a:off x="5528654" y="1273324"/>
            <a:ext cx="3024000" cy="1573200"/>
          </a:xfrm>
          <a:prstGeom prst="rect">
            <a:avLst/>
          </a:prstGeom>
          <a:solidFill>
            <a:srgbClr val="D8B17E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rgbClr val="674235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r>
              <a:rPr lang="en-US" altLang="ko-KR" dirty="0"/>
              <a:t>Image 01</a:t>
            </a:r>
            <a:endParaRPr lang="ko-KR" altLang="en-US" dirty="0"/>
          </a:p>
        </p:txBody>
      </p:sp>
      <p:sp>
        <p:nvSpPr>
          <p:cNvPr id="26" name="텍스트 개체 틀 21"/>
          <p:cNvSpPr>
            <a:spLocks noGrp="1"/>
          </p:cNvSpPr>
          <p:nvPr>
            <p:ph type="body" sz="quarter" idx="17" hasCustomPrompt="1"/>
          </p:nvPr>
        </p:nvSpPr>
        <p:spPr>
          <a:xfrm>
            <a:off x="489259" y="2542990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소제목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9259" y="972186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소제목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1" name="그룹 20"/>
          <p:cNvGrpSpPr/>
          <p:nvPr userDrawn="1"/>
        </p:nvGrpSpPr>
        <p:grpSpPr>
          <a:xfrm>
            <a:off x="562715" y="1273324"/>
            <a:ext cx="3990661" cy="3144237"/>
            <a:chOff x="562715" y="1273324"/>
            <a:chExt cx="3973281" cy="3144237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62715" y="1273324"/>
              <a:ext cx="3959771" cy="0"/>
            </a:xfrm>
            <a:prstGeom prst="line">
              <a:avLst/>
            </a:prstGeom>
            <a:ln w="6350">
              <a:solidFill>
                <a:srgbClr val="D8B1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76188" y="2845442"/>
              <a:ext cx="3959808" cy="0"/>
            </a:xfrm>
            <a:prstGeom prst="line">
              <a:avLst/>
            </a:prstGeom>
            <a:ln w="6350">
              <a:solidFill>
                <a:srgbClr val="D8B1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76188" y="4417561"/>
              <a:ext cx="3959808" cy="0"/>
            </a:xfrm>
            <a:prstGeom prst="line">
              <a:avLst/>
            </a:prstGeom>
            <a:ln w="6350">
              <a:solidFill>
                <a:srgbClr val="D8B1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그룹 138"/>
          <p:cNvGrpSpPr/>
          <p:nvPr userDrawn="1"/>
        </p:nvGrpSpPr>
        <p:grpSpPr>
          <a:xfrm>
            <a:off x="562715" y="1273324"/>
            <a:ext cx="3990661" cy="3144237"/>
            <a:chOff x="562715" y="1273324"/>
            <a:chExt cx="3973281" cy="3144237"/>
          </a:xfrm>
        </p:grpSpPr>
        <p:cxnSp>
          <p:nvCxnSpPr>
            <p:cNvPr id="140" name="직선 연결선 139"/>
            <p:cNvCxnSpPr/>
            <p:nvPr/>
          </p:nvCxnSpPr>
          <p:spPr>
            <a:xfrm>
              <a:off x="562715" y="1273324"/>
              <a:ext cx="3959771" cy="0"/>
            </a:xfrm>
            <a:prstGeom prst="line">
              <a:avLst/>
            </a:prstGeom>
            <a:ln w="6350">
              <a:solidFill>
                <a:srgbClr val="D8B1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/>
            <p:cNvCxnSpPr/>
            <p:nvPr/>
          </p:nvCxnSpPr>
          <p:spPr>
            <a:xfrm>
              <a:off x="576188" y="2845442"/>
              <a:ext cx="3959808" cy="0"/>
            </a:xfrm>
            <a:prstGeom prst="line">
              <a:avLst/>
            </a:prstGeom>
            <a:ln w="6350">
              <a:solidFill>
                <a:srgbClr val="D8B1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576188" y="4417561"/>
              <a:ext cx="3959808" cy="0"/>
            </a:xfrm>
            <a:prstGeom prst="line">
              <a:avLst/>
            </a:prstGeom>
            <a:ln w="6350">
              <a:solidFill>
                <a:srgbClr val="D8B1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929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589085" y="4679416"/>
            <a:ext cx="3632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800" baseline="0" dirty="0">
                <a:solidFill>
                  <a:srgbClr val="E9E6DF"/>
                </a:solidFill>
                <a:latin typeface="Noto Sans Korean Regular" pitchFamily="34" charset="-127"/>
                <a:ea typeface="Noto Sans Korean Regular" pitchFamily="34" charset="-127"/>
              </a:defRPr>
            </a:lvl1pPr>
          </a:lstStyle>
          <a:p>
            <a:pPr marL="0" lvl="0"/>
            <a:r>
              <a:rPr lang="en-US" altLang="ko-KR" dirty="0"/>
              <a:t>* </a:t>
            </a:r>
            <a:r>
              <a:rPr lang="ko-KR" altLang="en-US" dirty="0"/>
              <a:t>주석</a:t>
            </a:r>
            <a:r>
              <a:rPr lang="en-US" altLang="ko-KR" dirty="0"/>
              <a:t>: </a:t>
            </a:r>
            <a:r>
              <a:rPr lang="en-US" altLang="ko-KR" dirty="0" err="1"/>
              <a:t>Noto</a:t>
            </a:r>
            <a:r>
              <a:rPr lang="en-US" altLang="ko-KR" dirty="0"/>
              <a:t> Sans Regular 8pt</a:t>
            </a:r>
            <a:endParaRPr lang="ko-KR" altLang="en-US" dirty="0"/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9259" y="972186"/>
            <a:ext cx="43200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통계비교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247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9259" y="972186"/>
            <a:ext cx="43200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통계비교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517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580319" y="4251109"/>
            <a:ext cx="4424400" cy="745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0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489259" y="3885228"/>
            <a:ext cx="43200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소제목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9259" y="972186"/>
            <a:ext cx="43200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통계비교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60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95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310440"/>
            <a:ext cx="9144000" cy="10795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6600" kern="1200" baseline="0" dirty="0" smtClean="0">
                <a:solidFill>
                  <a:schemeClr val="bg1">
                    <a:lumMod val="95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  <a:cs typeface="+mn-cs"/>
              </a:defRPr>
            </a:lvl1pPr>
            <a:lvl2pPr>
              <a:defRPr sz="6600"/>
            </a:lvl2pPr>
            <a:lvl3pPr>
              <a:defRPr sz="10400"/>
            </a:lvl3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Topics 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or</a:t>
            </a:r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 Quotes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072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92187"/>
            <a:ext cx="9144000" cy="10795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6600" kern="1200" baseline="0" dirty="0" smtClean="0">
                <a:solidFill>
                  <a:schemeClr val="bg1">
                    <a:lumMod val="95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  <a:cs typeface="+mn-cs"/>
              </a:defRPr>
            </a:lvl1pPr>
            <a:lvl2pPr>
              <a:defRPr sz="6600"/>
            </a:lvl2pPr>
            <a:lvl3pPr>
              <a:defRPr sz="10400"/>
            </a:lvl3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Topics 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or</a:t>
            </a:r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 Quotes</a:t>
            </a:r>
            <a:endParaRPr lang="ko-KR" altLang="en-US" sz="6600" dirty="0">
              <a:solidFill>
                <a:schemeClr val="bg1">
                  <a:lumMod val="95000"/>
                </a:schemeClr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17305"/>
            <a:ext cx="9144000" cy="40429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700">
                <a:solidFill>
                  <a:srgbClr val="D8B17E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700" dirty="0">
                <a:solidFill>
                  <a:srgbClr val="D8B17E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Sub description Noto sans 17pt  </a:t>
            </a:r>
            <a:r>
              <a:rPr lang="ko-KR" altLang="en-US" sz="1700" dirty="0">
                <a:solidFill>
                  <a:srgbClr val="D8B17E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추가설명 서브 텍스트 영역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364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본문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310440"/>
            <a:ext cx="9144000" cy="10795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6600" kern="1200" baseline="0" dirty="0" smtClean="0">
                <a:solidFill>
                  <a:schemeClr val="bg1">
                    <a:lumMod val="95000"/>
                  </a:schemeClr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  <a:cs typeface="+mn-cs"/>
              </a:defRPr>
            </a:lvl1pPr>
            <a:lvl2pPr>
              <a:defRPr sz="6600"/>
            </a:lvl2pPr>
            <a:lvl3pPr>
              <a:defRPr sz="10400"/>
            </a:lvl3pPr>
          </a:lstStyle>
          <a:p>
            <a:pPr algn="ctr"/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  <a:latin typeface="Noto Sans Korean Medium" pitchFamily="34" charset="-127"/>
                <a:ea typeface="Noto Sans Korean Medium" pitchFamily="34" charset="-127"/>
              </a:rPr>
              <a:t>한글토픽</a:t>
            </a:r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latin typeface="Noto Sans Korean Medium" pitchFamily="34" charset="-127"/>
                <a:ea typeface="Noto Sans Korean Medium" pitchFamily="34" charset="-127"/>
              </a:rPr>
              <a:t>, </a:t>
            </a:r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  <a:latin typeface="Noto Sans Korean Medium" pitchFamily="34" charset="-127"/>
                <a:ea typeface="Noto Sans Korean Medium" pitchFamily="34" charset="-127"/>
              </a:rPr>
              <a:t>인용</a:t>
            </a:r>
          </a:p>
        </p:txBody>
      </p:sp>
    </p:spTree>
    <p:extLst>
      <p:ext uri="{BB962C8B-B14F-4D97-AF65-F5344CB8AC3E}">
        <p14:creationId xmlns:p14="http://schemas.microsoft.com/office/powerpoint/2010/main" val="357808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7"/>
          <p:cNvSpPr>
            <a:spLocks noGrp="1"/>
          </p:cNvSpPr>
          <p:nvPr>
            <p:ph type="body" sz="quarter" idx="12" hasCustomPrompt="1"/>
          </p:nvPr>
        </p:nvSpPr>
        <p:spPr>
          <a:xfrm>
            <a:off x="481833" y="3795293"/>
            <a:ext cx="4014000" cy="14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D8B17E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pPr lvl="0"/>
            <a:r>
              <a:rPr lang="en-US" altLang="ko-KR" dirty="0"/>
              <a:t>2015. 00. 00(</a:t>
            </a:r>
            <a:r>
              <a:rPr lang="ko-KR" altLang="en-US" dirty="0"/>
              <a:t>날짜</a:t>
            </a:r>
            <a:r>
              <a:rPr lang="en-US" altLang="ko-KR" dirty="0"/>
              <a:t>)   Design Innovation Team(</a:t>
            </a:r>
            <a:r>
              <a:rPr lang="ko-KR" altLang="en-US" dirty="0" err="1"/>
              <a:t>팀명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491927" y="974544"/>
            <a:ext cx="7128000" cy="47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pPr lvl="0"/>
            <a:r>
              <a:rPr lang="en-US" altLang="ko-KR" dirty="0"/>
              <a:t>NCSOFT PowerPoint </a:t>
            </a:r>
            <a:r>
              <a:rPr lang="ko-KR" altLang="en-US" dirty="0" err="1"/>
              <a:t>대제목</a:t>
            </a:r>
            <a:endParaRPr lang="ko-KR" altLang="en-US" dirty="0"/>
          </a:p>
        </p:txBody>
      </p:sp>
      <p:sp>
        <p:nvSpPr>
          <p:cNvPr id="13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508633" y="1487288"/>
            <a:ext cx="7128000" cy="3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465696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092187"/>
            <a:ext cx="9144000" cy="10795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6600" kern="1200" baseline="0" dirty="0" smtClean="0">
                <a:solidFill>
                  <a:schemeClr val="bg1">
                    <a:lumMod val="95000"/>
                  </a:schemeClr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  <a:cs typeface="+mn-cs"/>
              </a:defRPr>
            </a:lvl1pPr>
            <a:lvl2pPr>
              <a:defRPr sz="6600"/>
            </a:lvl2pPr>
            <a:lvl3pPr>
              <a:defRPr sz="10400"/>
            </a:lvl3pPr>
          </a:lstStyle>
          <a:p>
            <a:pPr algn="ctr"/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  <a:latin typeface="Noto Sans Korean Medium" pitchFamily="34" charset="-127"/>
                <a:ea typeface="Noto Sans Korean Medium" pitchFamily="34" charset="-127"/>
              </a:rPr>
              <a:t>한글토픽</a:t>
            </a:r>
            <a:r>
              <a:rPr lang="en-US" altLang="ko-KR" sz="6600" dirty="0">
                <a:solidFill>
                  <a:schemeClr val="bg1">
                    <a:lumMod val="95000"/>
                  </a:schemeClr>
                </a:solidFill>
                <a:latin typeface="Noto Sans Korean Medium" pitchFamily="34" charset="-127"/>
                <a:ea typeface="Noto Sans Korean Medium" pitchFamily="34" charset="-127"/>
              </a:rPr>
              <a:t>, </a:t>
            </a:r>
            <a:r>
              <a:rPr lang="ko-KR" altLang="en-US" sz="6600" dirty="0">
                <a:solidFill>
                  <a:schemeClr val="bg1">
                    <a:lumMod val="95000"/>
                  </a:schemeClr>
                </a:solidFill>
                <a:latin typeface="Noto Sans Korean Medium" pitchFamily="34" charset="-127"/>
                <a:ea typeface="Noto Sans Korean Medium" pitchFamily="34" charset="-127"/>
              </a:rPr>
              <a:t>인용 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317305"/>
            <a:ext cx="9144000" cy="40429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700">
                <a:solidFill>
                  <a:srgbClr val="D8B17E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700" dirty="0">
                <a:solidFill>
                  <a:srgbClr val="D8B17E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Sub description Noto sans 17pt  </a:t>
            </a:r>
            <a:r>
              <a:rPr lang="ko-KR" altLang="en-US" sz="1700" dirty="0">
                <a:solidFill>
                  <a:srgbClr val="D8B17E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추가설명 서브 텍스트 영역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481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186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78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69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컨텐츠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586183" y="1003362"/>
            <a:ext cx="6480000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ko-KR" altLang="en-US" sz="1700" baseline="0" dirty="0">
                <a:solidFill>
                  <a:srgbClr val="D8B17E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defRPr>
            </a:lvl1pPr>
          </a:lstStyle>
          <a:p>
            <a:pPr marL="0" lvl="0"/>
            <a:r>
              <a:rPr lang="en-US" altLang="ko-KR" dirty="0"/>
              <a:t>Contents I Chapter </a:t>
            </a:r>
            <a:r>
              <a:rPr lang="ko-KR" altLang="en-US" dirty="0"/>
              <a:t>제목</a:t>
            </a:r>
            <a:r>
              <a:rPr lang="en-US" altLang="ko-KR" dirty="0"/>
              <a:t> 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2951820" y="1345332"/>
            <a:ext cx="504056" cy="3538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.05p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.06p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.07p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.08p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.09p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.10p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.11p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.12p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.13p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.14p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.15p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A6A6A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.16p</a:t>
            </a:r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5" hasCustomPrompt="1"/>
          </p:nvPr>
        </p:nvSpPr>
        <p:spPr>
          <a:xfrm>
            <a:off x="828000" y="1345332"/>
            <a:ext cx="2016224" cy="3538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pPr lvl="0"/>
            <a:r>
              <a:rPr lang="en-US" altLang="ko-KR" dirty="0"/>
              <a:t>01. Chapter 1 </a:t>
            </a:r>
            <a:r>
              <a:rPr lang="ko-KR" altLang="en-US" dirty="0"/>
              <a:t>제목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lvl="0"/>
            <a:r>
              <a:rPr lang="en-US" altLang="ko-KR" dirty="0"/>
              <a:t>02. Chapter 2 </a:t>
            </a:r>
            <a:r>
              <a:rPr lang="ko-KR" altLang="en-US" dirty="0"/>
              <a:t>제목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03. Chapter 3 </a:t>
            </a:r>
            <a:r>
              <a:rPr lang="ko-KR" altLang="en-US" dirty="0"/>
              <a:t>제목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04. Chapter 4 </a:t>
            </a:r>
            <a:r>
              <a:rPr lang="ko-KR" altLang="en-US" dirty="0"/>
              <a:t>제목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05. Chapter 5 </a:t>
            </a:r>
            <a:r>
              <a:rPr lang="ko-KR" altLang="en-US" dirty="0"/>
              <a:t>제목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06. Chapter 6 </a:t>
            </a:r>
            <a:r>
              <a:rPr lang="ko-KR" altLang="en-US" dirty="0"/>
              <a:t>제목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07. Chapter 7 </a:t>
            </a:r>
            <a:r>
              <a:rPr lang="ko-KR" altLang="en-US" dirty="0"/>
              <a:t>제목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08. Chapter 8 </a:t>
            </a:r>
            <a:r>
              <a:rPr lang="ko-KR" altLang="en-US" dirty="0"/>
              <a:t>제목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992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OF DOCUMENT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79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컬러팔레트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489259" y="972186"/>
            <a:ext cx="43200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사용방법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2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</a:t>
            </a:r>
            <a:r>
              <a:rPr lang="ko-KR" altLang="en-US" dirty="0"/>
              <a:t>컬러 팔레트 사용방법</a:t>
            </a:r>
            <a:r>
              <a:rPr lang="en-US" altLang="ko-KR" dirty="0"/>
              <a:t> I </a:t>
            </a:r>
            <a:r>
              <a:rPr lang="ko-KR" altLang="en-US" dirty="0"/>
              <a:t>도형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84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컬러팔레트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</a:t>
            </a:r>
            <a:r>
              <a:rPr lang="ko-KR" altLang="en-US" dirty="0"/>
              <a:t>컬러 팔레트 사용방법</a:t>
            </a:r>
            <a:r>
              <a:rPr lang="en-US" altLang="ko-KR" dirty="0"/>
              <a:t> I </a:t>
            </a:r>
            <a:r>
              <a:rPr lang="ko-KR" altLang="en-US" dirty="0"/>
              <a:t>텍스트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21"/>
          <p:cNvSpPr>
            <a:spLocks noGrp="1"/>
          </p:cNvSpPr>
          <p:nvPr>
            <p:ph type="body" sz="quarter" idx="12" hasCustomPrompt="1"/>
          </p:nvPr>
        </p:nvSpPr>
        <p:spPr>
          <a:xfrm>
            <a:off x="489259" y="972186"/>
            <a:ext cx="43200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사용방법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03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텍스트 개체 틀 21"/>
          <p:cNvSpPr>
            <a:spLocks noGrp="1"/>
          </p:cNvSpPr>
          <p:nvPr>
            <p:ph type="body" sz="quarter" idx="13" hasCustomPrompt="1"/>
          </p:nvPr>
        </p:nvSpPr>
        <p:spPr>
          <a:xfrm>
            <a:off x="488500" y="2407584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그래프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8" name="그림 개체 틀 27"/>
          <p:cNvSpPr>
            <a:spLocks noGrp="1"/>
          </p:cNvSpPr>
          <p:nvPr>
            <p:ph type="pic" sz="quarter" idx="15" hasCustomPrompt="1"/>
          </p:nvPr>
        </p:nvSpPr>
        <p:spPr>
          <a:xfrm>
            <a:off x="6261879" y="2123234"/>
            <a:ext cx="2476800" cy="3150000"/>
          </a:xfrm>
          <a:prstGeom prst="rect">
            <a:avLst/>
          </a:prstGeom>
          <a:solidFill>
            <a:srgbClr val="D8B17E"/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rgbClr val="674235"/>
                </a:solidFill>
                <a:latin typeface="Noto Sans Korean Bold" pitchFamily="34" charset="-127"/>
                <a:ea typeface="Noto Sans Korean Bold" pitchFamily="34" charset="-127"/>
              </a:defRPr>
            </a:lvl1pPr>
          </a:lstStyle>
          <a:p>
            <a:r>
              <a:rPr lang="en-US" altLang="ko-KR" dirty="0"/>
              <a:t>Image 01</a:t>
            </a:r>
            <a:endParaRPr lang="ko-KR" altLang="en-US" dirty="0"/>
          </a:p>
        </p:txBody>
      </p:sp>
      <p:sp>
        <p:nvSpPr>
          <p:cNvPr id="26" name="텍스트 개체 틀 21"/>
          <p:cNvSpPr>
            <a:spLocks noGrp="1"/>
          </p:cNvSpPr>
          <p:nvPr>
            <p:ph type="body" sz="quarter" idx="14" hasCustomPrompt="1"/>
          </p:nvPr>
        </p:nvSpPr>
        <p:spPr>
          <a:xfrm>
            <a:off x="6155044" y="1503637"/>
            <a:ext cx="2581688" cy="51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250"/>
              </a:lnSpc>
              <a:spcBef>
                <a:spcPts val="0"/>
              </a:spcBef>
              <a:buNone/>
              <a:defRPr lang="en-US" altLang="ko-KR" sz="800" kern="1200" baseline="0" dirty="0" smtClean="0">
                <a:solidFill>
                  <a:srgbClr val="D8B17E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Annotation / </a:t>
            </a:r>
            <a:r>
              <a:rPr lang="ko-KR" altLang="en-US" dirty="0"/>
              <a:t>주석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lvl="0"/>
            <a:r>
              <a:rPr lang="en-US" altLang="ko-KR" dirty="0"/>
              <a:t> Free-to-play MMO games take 47% of all money spent on MMO</a:t>
            </a:r>
            <a:endParaRPr lang="ko-KR" altLang="en-US" dirty="0"/>
          </a:p>
        </p:txBody>
      </p:sp>
      <p:sp>
        <p:nvSpPr>
          <p:cNvPr id="23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9259" y="972186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소제목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6261879" y="2119313"/>
            <a:ext cx="2474853" cy="3151187"/>
          </a:xfrm>
          <a:prstGeom prst="rect">
            <a:avLst/>
          </a:prstGeom>
          <a:solidFill>
            <a:srgbClr val="D8B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6258084" y="3613585"/>
            <a:ext cx="2478648" cy="144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674235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Image 01</a:t>
            </a:r>
            <a:endParaRPr lang="ko-KR" altLang="en-US" sz="900" dirty="0">
              <a:solidFill>
                <a:srgbClr val="674235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5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563367" y="1341984"/>
            <a:ext cx="4424400" cy="745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9392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563367" y="1341984"/>
            <a:ext cx="4424400" cy="745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</p:txBody>
      </p:sp>
      <p:sp>
        <p:nvSpPr>
          <p:cNvPr id="40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3387120" y="4684229"/>
            <a:ext cx="5998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ko-KR" altLang="en-US" sz="700" baseline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defRPr>
            </a:lvl1pPr>
          </a:lstStyle>
          <a:p>
            <a:pPr marL="0" lvl="0">
              <a:spcBef>
                <a:spcPts val="200"/>
              </a:spcBef>
            </a:pPr>
            <a:r>
              <a:rPr lang="ko-KR" altLang="en-US" dirty="0"/>
              <a:t>주석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9" name="텍스트 개체 틀 21"/>
          <p:cNvSpPr>
            <a:spLocks noGrp="1"/>
          </p:cNvSpPr>
          <p:nvPr>
            <p:ph type="body" sz="quarter" idx="14" hasCustomPrompt="1"/>
          </p:nvPr>
        </p:nvSpPr>
        <p:spPr>
          <a:xfrm>
            <a:off x="4629720" y="2407584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그래프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5" name="텍스트 개체 틀 21"/>
          <p:cNvSpPr>
            <a:spLocks noGrp="1"/>
          </p:cNvSpPr>
          <p:nvPr>
            <p:ph type="body" sz="quarter" idx="13" hasCustomPrompt="1"/>
          </p:nvPr>
        </p:nvSpPr>
        <p:spPr>
          <a:xfrm>
            <a:off x="488500" y="2407584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그래프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7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9259" y="972186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소제목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9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54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563367" y="1341984"/>
            <a:ext cx="4424400" cy="7454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  <a:p>
            <a:pPr marL="0" lvl="0">
              <a:lnSpc>
                <a:spcPts val="1400"/>
              </a:lnSpc>
              <a:spcBef>
                <a:spcPts val="100"/>
              </a:spcBef>
            </a:pPr>
            <a:r>
              <a:rPr lang="en-US" altLang="ko-KR" dirty="0"/>
              <a:t>-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Body Text / </a:t>
            </a:r>
            <a:r>
              <a:rPr lang="ko-KR" altLang="en-US" dirty="0"/>
              <a:t>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r>
              <a:rPr lang="ko-KR" altLang="en-US" dirty="0"/>
              <a:t> 본문 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 </a:t>
            </a:r>
          </a:p>
        </p:txBody>
      </p:sp>
      <p:sp>
        <p:nvSpPr>
          <p:cNvPr id="37" name="텍스트 개체 틀 21"/>
          <p:cNvSpPr>
            <a:spLocks noGrp="1"/>
          </p:cNvSpPr>
          <p:nvPr>
            <p:ph type="body" sz="quarter" idx="11" hasCustomPrompt="1"/>
          </p:nvPr>
        </p:nvSpPr>
        <p:spPr>
          <a:xfrm>
            <a:off x="489259" y="972186"/>
            <a:ext cx="3632400" cy="18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Sub Contents I </a:t>
            </a:r>
            <a:r>
              <a:rPr lang="ko-KR" altLang="en-US" dirty="0"/>
              <a:t>소제목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9" name="텍스트 개체 틀 21"/>
          <p:cNvSpPr>
            <a:spLocks noGrp="1"/>
          </p:cNvSpPr>
          <p:nvPr>
            <p:ph type="body" sz="quarter" idx="10" hasCustomPrompt="1"/>
          </p:nvPr>
        </p:nvSpPr>
        <p:spPr>
          <a:xfrm>
            <a:off x="304476" y="376740"/>
            <a:ext cx="6480000" cy="26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 baseline="0">
                <a:solidFill>
                  <a:srgbClr val="D8B17E"/>
                </a:solidFill>
                <a:latin typeface="Noto Sans Korean Bold" pitchFamily="34" charset="-127"/>
                <a:ea typeface="Noto Sans Korean Bold" pitchFamily="34" charset="-127"/>
              </a:defRPr>
            </a:lvl1pPr>
            <a:lvl5pPr>
              <a:defRPr/>
            </a:lvl5pPr>
          </a:lstStyle>
          <a:p>
            <a:pPr lvl="0"/>
            <a:r>
              <a:rPr lang="en-US" altLang="ko-KR" dirty="0"/>
              <a:t>00. Chapter 0 I </a:t>
            </a:r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48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D:\ppt 서식\back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" y="0"/>
            <a:ext cx="9142858" cy="5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32" y="4857689"/>
            <a:ext cx="1008805" cy="408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7" y="5116225"/>
            <a:ext cx="3096512" cy="16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1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D:\ppt 서식\back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" y="0"/>
            <a:ext cx="9142858" cy="5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19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36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D:\ppt 서식\back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" y="0"/>
            <a:ext cx="9142858" cy="5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97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D:\ppt 서식\back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" y="0"/>
            <a:ext cx="9142858" cy="5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59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14" r:id="rId2"/>
    <p:sldLayoutId id="2147483728" r:id="rId3"/>
    <p:sldLayoutId id="2147483727" r:id="rId4"/>
    <p:sldLayoutId id="2147483715" r:id="rId5"/>
    <p:sldLayoutId id="2147483716" r:id="rId6"/>
    <p:sldLayoutId id="2147483717" r:id="rId7"/>
    <p:sldLayoutId id="2147483726" r:id="rId8"/>
    <p:sldLayoutId id="2147483718" r:id="rId9"/>
    <p:sldLayoutId id="2147483729" r:id="rId10"/>
    <p:sldLayoutId id="2147483730" r:id="rId11"/>
    <p:sldLayoutId id="2147483732" r:id="rId12"/>
    <p:sldLayoutId id="2147483731" r:id="rId13"/>
    <p:sldLayoutId id="2147483733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D:\ppt 서식\bac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" y="0"/>
            <a:ext cx="9142858" cy="5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3612578" y="2728724"/>
            <a:ext cx="18955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00" dirty="0">
                <a:solidFill>
                  <a:srgbClr val="D8B17E"/>
                </a:solidFill>
                <a:latin typeface="Noto Sans Korean Medium" pitchFamily="34" charset="-127"/>
                <a:ea typeface="Noto Sans Korean Medium" pitchFamily="34" charset="-127"/>
              </a:rPr>
              <a:t>END OF DOCUMENT</a:t>
            </a:r>
            <a:endParaRPr lang="ko-KR" altLang="en-US" sz="900" dirty="0">
              <a:solidFill>
                <a:srgbClr val="D8B17E"/>
              </a:solidFill>
              <a:latin typeface="Noto Sans Korean Medium" pitchFamily="34" charset="-127"/>
              <a:ea typeface="Noto Sans Korean Medium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0" t="50000"/>
          <a:stretch/>
        </p:blipFill>
        <p:spPr>
          <a:xfrm>
            <a:off x="3697974" y="5175442"/>
            <a:ext cx="1720170" cy="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7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D:\ppt 서식\bac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" y="0"/>
            <a:ext cx="9142858" cy="5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12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6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93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>
          <a:xfrm>
            <a:off x="491357" y="1997020"/>
            <a:ext cx="7128570" cy="248412"/>
          </a:xfrm>
        </p:spPr>
        <p:txBody>
          <a:bodyPr/>
          <a:lstStyle/>
          <a:p>
            <a:r>
              <a:rPr lang="en-US" altLang="ko-KR" sz="1200" dirty="0"/>
              <a:t>2019. 02. 27, Game AI Lab, </a:t>
            </a:r>
            <a:r>
              <a:rPr lang="ko-KR" altLang="en-US" sz="1200" dirty="0"/>
              <a:t>강화학습팀</a:t>
            </a:r>
            <a:r>
              <a:rPr lang="en-US" altLang="ko-KR" sz="1200" dirty="0"/>
              <a:t>, </a:t>
            </a:r>
            <a:r>
              <a:rPr lang="ko-KR" altLang="en-US" sz="1200" dirty="0"/>
              <a:t>박현수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91926" y="974544"/>
            <a:ext cx="7752481" cy="478800"/>
          </a:xfrm>
        </p:spPr>
        <p:txBody>
          <a:bodyPr/>
          <a:lstStyle/>
          <a:p>
            <a:r>
              <a:rPr lang="ko-KR" altLang="en-US" dirty="0"/>
              <a:t>스타크래프트 </a:t>
            </a:r>
            <a:r>
              <a:rPr lang="en-US" altLang="ko-KR" dirty="0"/>
              <a:t>2 </a:t>
            </a:r>
            <a:r>
              <a:rPr lang="ko-KR" altLang="en-US" dirty="0"/>
              <a:t>멀티 에이전트 강화학습</a:t>
            </a:r>
          </a:p>
        </p:txBody>
      </p:sp>
    </p:spTree>
    <p:extLst>
      <p:ext uri="{BB962C8B-B14F-4D97-AF65-F5344CB8AC3E}">
        <p14:creationId xmlns:p14="http://schemas.microsoft.com/office/powerpoint/2010/main" val="179510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4295126-1FDD-4FDB-89DF-18DB8A1FFD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8696" y="1585711"/>
            <a:ext cx="8580974" cy="374270"/>
          </a:xfr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400" dirty="0"/>
              <a:t>스타크래프트 </a:t>
            </a:r>
            <a:r>
              <a:rPr lang="en-US" altLang="ko-KR" sz="1400" dirty="0"/>
              <a:t>2 </a:t>
            </a:r>
            <a:r>
              <a:rPr lang="ko-KR" altLang="en-US" sz="1400" dirty="0"/>
              <a:t>환경을 기반으로  최신 멀티 에이전트 강화학습 알고리즘을 구현하고 성능 평가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분석한 기존연구를 기반으로 이를 개선하는 방법을 제안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44A86-DC39-4F8A-B763-0100AB1236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  <a:p>
            <a:endParaRPr lang="ko-KR" altLang="en-US" dirty="0"/>
          </a:p>
        </p:txBody>
      </p:sp>
      <p:pic>
        <p:nvPicPr>
          <p:cNvPr id="11" name="SMAC The StarCraft Multi-Agent Challenge">
            <a:hlinkClick r:id="" action="ppaction://media"/>
            <a:extLst>
              <a:ext uri="{FF2B5EF4-FFF2-40B4-BE49-F238E27FC236}">
                <a16:creationId xmlns:a16="http://schemas.microsoft.com/office/drawing/2014/main" id="{623C7BD2-30DB-4BC9-BA3F-D854D60A98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662" y="2142581"/>
            <a:ext cx="4248900" cy="2390006"/>
          </a:xfrm>
          <a:prstGeom prst="rect">
            <a:avLst/>
          </a:prstGeom>
        </p:spPr>
      </p:pic>
      <p:pic>
        <p:nvPicPr>
          <p:cNvPr id="12" name="SMAC The StarCraft Multi-Agent Challenge">
            <a:hlinkClick r:id="" action="ppaction://media"/>
            <a:extLst>
              <a:ext uri="{FF2B5EF4-FFF2-40B4-BE49-F238E27FC236}">
                <a16:creationId xmlns:a16="http://schemas.microsoft.com/office/drawing/2014/main" id="{883AF992-4B79-4174-91B1-769FAB8F4E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9438" y="2142581"/>
            <a:ext cx="4248900" cy="2390006"/>
          </a:xfrm>
          <a:prstGeom prst="rect">
            <a:avLst/>
          </a:prstGeom>
        </p:spPr>
      </p:pic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D425721D-F6A9-44DD-A34C-F77C9A6FD286}"/>
              </a:ext>
            </a:extLst>
          </p:cNvPr>
          <p:cNvSpPr txBox="1">
            <a:spLocks/>
          </p:cNvSpPr>
          <p:nvPr/>
        </p:nvSpPr>
        <p:spPr>
          <a:xfrm>
            <a:off x="245662" y="4619807"/>
            <a:ext cx="4248900" cy="181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해병 </a:t>
            </a:r>
            <a:r>
              <a:rPr lang="en-US" altLang="ko-KR" sz="1200" dirty="0"/>
              <a:t>vs </a:t>
            </a:r>
            <a:r>
              <a:rPr lang="ko-KR" altLang="en-US" sz="1200" dirty="0"/>
              <a:t>해병</a:t>
            </a: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B9068B91-750E-4FD7-A17F-AF0E97822EC8}"/>
              </a:ext>
            </a:extLst>
          </p:cNvPr>
          <p:cNvSpPr txBox="1">
            <a:spLocks/>
          </p:cNvSpPr>
          <p:nvPr/>
        </p:nvSpPr>
        <p:spPr>
          <a:xfrm>
            <a:off x="4660026" y="4619807"/>
            <a:ext cx="4248900" cy="181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해병 </a:t>
            </a:r>
            <a:r>
              <a:rPr lang="en-US" altLang="ko-KR" sz="1200" dirty="0"/>
              <a:t>vs </a:t>
            </a:r>
            <a:r>
              <a:rPr lang="ko-KR" altLang="en-US" sz="1200" dirty="0" err="1"/>
              <a:t>광전사</a:t>
            </a:r>
            <a:endParaRPr lang="ko-KR" altLang="en-US" sz="120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53675CE1-77A9-4187-AF3F-3BE77852D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5662" y="1243818"/>
            <a:ext cx="7458686" cy="269896"/>
          </a:xfrm>
        </p:spPr>
        <p:txBody>
          <a:bodyPr/>
          <a:lstStyle/>
          <a:p>
            <a:r>
              <a:rPr lang="ko-KR" altLang="en-US" sz="1400" dirty="0"/>
              <a:t>스타크래프트 </a:t>
            </a:r>
            <a:r>
              <a:rPr lang="en-US" altLang="ko-KR" sz="1400" dirty="0"/>
              <a:t>2 </a:t>
            </a:r>
            <a:r>
              <a:rPr lang="ko-KR" altLang="en-US" sz="1400" dirty="0"/>
              <a:t>마이크로 컨트롤 </a:t>
            </a:r>
            <a:r>
              <a:rPr lang="en-US" altLang="ko-KR" sz="1400" dirty="0"/>
              <a:t>AI </a:t>
            </a:r>
            <a:r>
              <a:rPr lang="ko-KR" altLang="en-US" sz="1400" dirty="0"/>
              <a:t>기술 연구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789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44A86-DC39-4F8A-B763-0100AB1236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대표적인 접근 방법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CB959D6-2FFA-4849-BD07-DA0D62AA5F92}"/>
              </a:ext>
            </a:extLst>
          </p:cNvPr>
          <p:cNvSpPr txBox="1">
            <a:spLocks/>
          </p:cNvSpPr>
          <p:nvPr/>
        </p:nvSpPr>
        <p:spPr>
          <a:xfrm>
            <a:off x="301898" y="3577580"/>
            <a:ext cx="5198865" cy="262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2) </a:t>
            </a:r>
            <a:r>
              <a:rPr lang="ko-KR" altLang="en-US" sz="1400" dirty="0"/>
              <a:t>분산 의사결정</a:t>
            </a:r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28D11A1B-E8B6-4444-A6DD-DEE4298760CB}"/>
              </a:ext>
            </a:extLst>
          </p:cNvPr>
          <p:cNvSpPr txBox="1">
            <a:spLocks/>
          </p:cNvSpPr>
          <p:nvPr/>
        </p:nvSpPr>
        <p:spPr>
          <a:xfrm>
            <a:off x="397048" y="3910424"/>
            <a:ext cx="4620701" cy="566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dirty="0"/>
              <a:t>에이전트 사이에 계층구조가 없음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모든 에이전트들은 지역 정보를 바탕으로 의사결정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에이전트 끼리 정보를 메시지를 사용해 정보교환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1031796-CDC0-4A7C-A191-6FBEE126223B}"/>
              </a:ext>
            </a:extLst>
          </p:cNvPr>
          <p:cNvSpPr txBox="1">
            <a:spLocks/>
          </p:cNvSpPr>
          <p:nvPr/>
        </p:nvSpPr>
        <p:spPr>
          <a:xfrm>
            <a:off x="301898" y="1381336"/>
            <a:ext cx="5198865" cy="262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1) </a:t>
            </a:r>
            <a:r>
              <a:rPr lang="ko-KR" altLang="en-US" sz="1400" dirty="0"/>
              <a:t>계층 구조 </a:t>
            </a:r>
          </a:p>
          <a:p>
            <a:endParaRPr lang="ko-KR" altLang="en-US" sz="1400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3A55B101-9B50-4154-A1AE-2C8A93ED9422}"/>
              </a:ext>
            </a:extLst>
          </p:cNvPr>
          <p:cNvSpPr txBox="1">
            <a:spLocks/>
          </p:cNvSpPr>
          <p:nvPr/>
        </p:nvSpPr>
        <p:spPr>
          <a:xfrm>
            <a:off x="397048" y="1709463"/>
            <a:ext cx="5312719" cy="566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dirty="0"/>
              <a:t>에이전트가 계층 구조를 가지고 있음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상위 에이전트가 중앙에서 전체 정보를 바탕으로 의사결정</a:t>
            </a:r>
            <a:r>
              <a:rPr lang="en-US" altLang="ko-KR" sz="1400" dirty="0"/>
              <a:t>/</a:t>
            </a:r>
            <a:r>
              <a:rPr lang="ko-KR" altLang="en-US" sz="1400" dirty="0"/>
              <a:t>특징 추출 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개별 에이전트는 지역정보 </a:t>
            </a:r>
            <a:r>
              <a:rPr lang="en-US" altLang="ko-KR" sz="1400" dirty="0"/>
              <a:t>+ </a:t>
            </a:r>
            <a:r>
              <a:rPr lang="ko-KR" altLang="en-US" sz="1400" dirty="0"/>
              <a:t>상위 지시</a:t>
            </a:r>
            <a:r>
              <a:rPr lang="en-US" altLang="ko-KR" sz="1400" dirty="0"/>
              <a:t>/</a:t>
            </a:r>
            <a:r>
              <a:rPr lang="ko-KR" altLang="en-US" sz="1400" dirty="0"/>
              <a:t>특징을 바탕으로 의사결정</a:t>
            </a:r>
            <a:endParaRPr lang="en-US" altLang="ko-KR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64C841-574D-4285-A033-F8E0390B3779}"/>
              </a:ext>
            </a:extLst>
          </p:cNvPr>
          <p:cNvSpPr/>
          <p:nvPr/>
        </p:nvSpPr>
        <p:spPr>
          <a:xfrm>
            <a:off x="6686448" y="1131167"/>
            <a:ext cx="1056581" cy="408303"/>
          </a:xfrm>
          <a:prstGeom prst="rect">
            <a:avLst/>
          </a:prstGeom>
          <a:noFill/>
          <a:ln w="38100">
            <a:solidFill>
              <a:srgbClr val="BB9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BB9537"/>
                </a:solidFill>
              </a:rPr>
              <a:t>C</a:t>
            </a:r>
            <a:endParaRPr lang="ko-KR" altLang="en-US" i="1" dirty="0">
              <a:solidFill>
                <a:srgbClr val="BB9537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389FF0-542D-4F03-865C-19281E91BA27}"/>
              </a:ext>
            </a:extLst>
          </p:cNvPr>
          <p:cNvSpPr/>
          <p:nvPr/>
        </p:nvSpPr>
        <p:spPr>
          <a:xfrm>
            <a:off x="6088257" y="2020604"/>
            <a:ext cx="453443" cy="476856"/>
          </a:xfrm>
          <a:prstGeom prst="rect">
            <a:avLst/>
          </a:prstGeom>
          <a:noFill/>
          <a:ln w="38100">
            <a:solidFill>
              <a:srgbClr val="BB9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BB9537"/>
                </a:solidFill>
              </a:rPr>
              <a:t>u</a:t>
            </a:r>
            <a:r>
              <a:rPr lang="en-US" altLang="ko-KR" i="1" baseline="-25000" dirty="0">
                <a:solidFill>
                  <a:srgbClr val="BB9537"/>
                </a:solidFill>
              </a:rPr>
              <a:t>1</a:t>
            </a:r>
            <a:endParaRPr lang="ko-KR" altLang="en-US" i="1" baseline="-25000" dirty="0">
              <a:solidFill>
                <a:srgbClr val="BB9537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B78DAA-1DE7-4E44-A357-126DB17FFF90}"/>
              </a:ext>
            </a:extLst>
          </p:cNvPr>
          <p:cNvSpPr/>
          <p:nvPr/>
        </p:nvSpPr>
        <p:spPr>
          <a:xfrm>
            <a:off x="6686449" y="2020604"/>
            <a:ext cx="453443" cy="476856"/>
          </a:xfrm>
          <a:prstGeom prst="rect">
            <a:avLst/>
          </a:prstGeom>
          <a:noFill/>
          <a:ln w="38100">
            <a:solidFill>
              <a:srgbClr val="BB9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BB9537"/>
                </a:solidFill>
              </a:rPr>
              <a:t>u</a:t>
            </a:r>
            <a:r>
              <a:rPr lang="en-US" altLang="ko-KR" i="1" baseline="-25000" dirty="0">
                <a:solidFill>
                  <a:srgbClr val="BB9537"/>
                </a:solidFill>
              </a:rPr>
              <a:t>2</a:t>
            </a:r>
            <a:endParaRPr lang="ko-KR" altLang="en-US" i="1" dirty="0">
              <a:solidFill>
                <a:srgbClr val="BB9537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6DBC68-60F5-4400-9B5D-97001C70431D}"/>
              </a:ext>
            </a:extLst>
          </p:cNvPr>
          <p:cNvSpPr/>
          <p:nvPr/>
        </p:nvSpPr>
        <p:spPr>
          <a:xfrm>
            <a:off x="7289587" y="2020604"/>
            <a:ext cx="453443" cy="476856"/>
          </a:xfrm>
          <a:prstGeom prst="rect">
            <a:avLst/>
          </a:prstGeom>
          <a:noFill/>
          <a:ln w="38100">
            <a:solidFill>
              <a:srgbClr val="BB9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BB9537"/>
                </a:solidFill>
              </a:rPr>
              <a:t>u</a:t>
            </a:r>
            <a:r>
              <a:rPr lang="en-US" altLang="ko-KR" i="1" baseline="-25000" dirty="0">
                <a:solidFill>
                  <a:srgbClr val="BB9537"/>
                </a:solidFill>
              </a:rPr>
              <a:t>3</a:t>
            </a:r>
            <a:endParaRPr lang="ko-KR" altLang="en-US" i="1" dirty="0">
              <a:solidFill>
                <a:srgbClr val="BB9537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3503DA-BD0E-45E6-9CFB-D3349C615459}"/>
              </a:ext>
            </a:extLst>
          </p:cNvPr>
          <p:cNvSpPr/>
          <p:nvPr/>
        </p:nvSpPr>
        <p:spPr>
          <a:xfrm>
            <a:off x="7908601" y="2020604"/>
            <a:ext cx="453443" cy="476856"/>
          </a:xfrm>
          <a:prstGeom prst="rect">
            <a:avLst/>
          </a:prstGeom>
          <a:noFill/>
          <a:ln w="38100">
            <a:solidFill>
              <a:srgbClr val="BB9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BB9537"/>
                </a:solidFill>
              </a:rPr>
              <a:t>u</a:t>
            </a:r>
            <a:r>
              <a:rPr lang="en-US" altLang="ko-KR" i="1" baseline="-25000" dirty="0">
                <a:solidFill>
                  <a:srgbClr val="BB9537"/>
                </a:solidFill>
              </a:rPr>
              <a:t>4</a:t>
            </a:r>
            <a:endParaRPr lang="ko-KR" altLang="en-US" i="1" dirty="0">
              <a:solidFill>
                <a:srgbClr val="BB9537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64061F9-3632-4CAB-BCF6-C7BAE666680E}"/>
              </a:ext>
            </a:extLst>
          </p:cNvPr>
          <p:cNvCxnSpPr>
            <a:stCxn id="11" idx="0"/>
            <a:endCxn id="10" idx="2"/>
          </p:cNvCxnSpPr>
          <p:nvPr/>
        </p:nvCxnSpPr>
        <p:spPr>
          <a:xfrm rot="5400000" flipH="1" flipV="1">
            <a:off x="6524292" y="1330157"/>
            <a:ext cx="481134" cy="899760"/>
          </a:xfrm>
          <a:prstGeom prst="bentConnector3">
            <a:avLst/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D95A5FD-E2C1-427C-AC76-03B5F3D8B128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rot="5400000" flipH="1" flipV="1">
            <a:off x="6823388" y="1629253"/>
            <a:ext cx="481134" cy="301568"/>
          </a:xfrm>
          <a:prstGeom prst="bentConnector3">
            <a:avLst>
              <a:gd name="adj1" fmla="val 50000"/>
            </a:avLst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3C5EA554-09B0-464A-815B-02B2E0F82581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rot="16200000" flipV="1">
            <a:off x="7124957" y="1629252"/>
            <a:ext cx="481134" cy="301570"/>
          </a:xfrm>
          <a:prstGeom prst="bentConnector3">
            <a:avLst>
              <a:gd name="adj1" fmla="val 50000"/>
            </a:avLst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791EEA5-F0E2-4AB5-AFC8-B45F44571B88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rot="16200000" flipV="1">
            <a:off x="7434464" y="1319745"/>
            <a:ext cx="481134" cy="920584"/>
          </a:xfrm>
          <a:prstGeom prst="bentConnector3">
            <a:avLst>
              <a:gd name="adj1" fmla="val 50000"/>
            </a:avLst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54A08A-CA9B-4AE4-B8AA-AD31A9543BB5}"/>
              </a:ext>
            </a:extLst>
          </p:cNvPr>
          <p:cNvSpPr/>
          <p:nvPr/>
        </p:nvSpPr>
        <p:spPr>
          <a:xfrm>
            <a:off x="6988017" y="3253544"/>
            <a:ext cx="453443" cy="476856"/>
          </a:xfrm>
          <a:prstGeom prst="rect">
            <a:avLst/>
          </a:prstGeom>
          <a:noFill/>
          <a:ln w="38100">
            <a:solidFill>
              <a:srgbClr val="BB9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BB9537"/>
                </a:solidFill>
              </a:rPr>
              <a:t>u</a:t>
            </a:r>
            <a:r>
              <a:rPr lang="en-US" altLang="ko-KR" i="1" baseline="-25000" dirty="0">
                <a:solidFill>
                  <a:srgbClr val="BB9537"/>
                </a:solidFill>
              </a:rPr>
              <a:t>1</a:t>
            </a:r>
            <a:endParaRPr lang="ko-KR" altLang="en-US" i="1" baseline="-25000" dirty="0">
              <a:solidFill>
                <a:srgbClr val="BB9537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8670FEE-5E37-46BE-BC14-AB65894C4AE3}"/>
              </a:ext>
            </a:extLst>
          </p:cNvPr>
          <p:cNvSpPr/>
          <p:nvPr/>
        </p:nvSpPr>
        <p:spPr>
          <a:xfrm>
            <a:off x="6120172" y="3973624"/>
            <a:ext cx="453443" cy="476856"/>
          </a:xfrm>
          <a:prstGeom prst="rect">
            <a:avLst/>
          </a:prstGeom>
          <a:noFill/>
          <a:ln w="38100">
            <a:solidFill>
              <a:srgbClr val="BB9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BB9537"/>
                </a:solidFill>
              </a:rPr>
              <a:t>u</a:t>
            </a:r>
            <a:r>
              <a:rPr lang="en-US" altLang="ko-KR" i="1" baseline="-25000" dirty="0">
                <a:solidFill>
                  <a:srgbClr val="BB9537"/>
                </a:solidFill>
              </a:rPr>
              <a:t>2</a:t>
            </a:r>
            <a:endParaRPr lang="ko-KR" altLang="en-US" i="1" dirty="0">
              <a:solidFill>
                <a:srgbClr val="BB9537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9E8F031-4B6C-40F2-8A65-75DE0F79421A}"/>
              </a:ext>
            </a:extLst>
          </p:cNvPr>
          <p:cNvSpPr/>
          <p:nvPr/>
        </p:nvSpPr>
        <p:spPr>
          <a:xfrm>
            <a:off x="7920372" y="3973624"/>
            <a:ext cx="453443" cy="476856"/>
          </a:xfrm>
          <a:prstGeom prst="rect">
            <a:avLst/>
          </a:prstGeom>
          <a:noFill/>
          <a:ln w="38100">
            <a:solidFill>
              <a:srgbClr val="BB9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BB9537"/>
                </a:solidFill>
              </a:rPr>
              <a:t>u</a:t>
            </a:r>
            <a:r>
              <a:rPr lang="en-US" altLang="ko-KR" i="1" baseline="-25000" dirty="0">
                <a:solidFill>
                  <a:srgbClr val="BB9537"/>
                </a:solidFill>
              </a:rPr>
              <a:t>3</a:t>
            </a:r>
            <a:endParaRPr lang="ko-KR" altLang="en-US" i="1" dirty="0">
              <a:solidFill>
                <a:srgbClr val="BB9537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5FA6089-3587-48FE-A985-009A2789DDBE}"/>
              </a:ext>
            </a:extLst>
          </p:cNvPr>
          <p:cNvSpPr/>
          <p:nvPr/>
        </p:nvSpPr>
        <p:spPr>
          <a:xfrm>
            <a:off x="6988018" y="4719284"/>
            <a:ext cx="453443" cy="476856"/>
          </a:xfrm>
          <a:prstGeom prst="rect">
            <a:avLst/>
          </a:prstGeom>
          <a:noFill/>
          <a:ln w="38100">
            <a:solidFill>
              <a:srgbClr val="BB9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BB9537"/>
                </a:solidFill>
              </a:rPr>
              <a:t>u</a:t>
            </a:r>
            <a:r>
              <a:rPr lang="en-US" altLang="ko-KR" i="1" baseline="-25000" dirty="0">
                <a:solidFill>
                  <a:srgbClr val="BB9537"/>
                </a:solidFill>
              </a:rPr>
              <a:t>4</a:t>
            </a:r>
            <a:endParaRPr lang="ko-KR" altLang="en-US" i="1" dirty="0">
              <a:solidFill>
                <a:srgbClr val="BB9537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1BCE3B0-4ECF-48F5-928C-7A54BDEF401B}"/>
              </a:ext>
            </a:extLst>
          </p:cNvPr>
          <p:cNvCxnSpPr>
            <a:stCxn id="35" idx="3"/>
            <a:endCxn id="33" idx="2"/>
          </p:cNvCxnSpPr>
          <p:nvPr/>
        </p:nvCxnSpPr>
        <p:spPr>
          <a:xfrm flipV="1">
            <a:off x="6573615" y="3730400"/>
            <a:ext cx="641124" cy="481652"/>
          </a:xfrm>
          <a:prstGeom prst="straightConnector1">
            <a:avLst/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E51B7FE-4860-4D76-90DB-14694801DA0A}"/>
              </a:ext>
            </a:extLst>
          </p:cNvPr>
          <p:cNvCxnSpPr>
            <a:cxnSpLocks/>
            <a:stCxn id="33" idx="2"/>
            <a:endCxn id="37" idx="1"/>
          </p:cNvCxnSpPr>
          <p:nvPr/>
        </p:nvCxnSpPr>
        <p:spPr>
          <a:xfrm>
            <a:off x="7214739" y="3730400"/>
            <a:ext cx="705633" cy="481652"/>
          </a:xfrm>
          <a:prstGeom prst="straightConnector1">
            <a:avLst/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68A23AD-05DE-40FF-8BB6-6FFFE2E34298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>
            <a:off x="7214739" y="3730400"/>
            <a:ext cx="1" cy="988884"/>
          </a:xfrm>
          <a:prstGeom prst="straightConnector1">
            <a:avLst/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579062A-71E7-42A4-BA76-577A3E7584F0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6573615" y="4212052"/>
            <a:ext cx="1346757" cy="0"/>
          </a:xfrm>
          <a:prstGeom prst="straightConnector1">
            <a:avLst/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92006BA-1AAB-47E4-B94E-1670B666F258}"/>
              </a:ext>
            </a:extLst>
          </p:cNvPr>
          <p:cNvCxnSpPr>
            <a:cxnSpLocks/>
            <a:stCxn id="35" idx="3"/>
            <a:endCxn id="39" idx="0"/>
          </p:cNvCxnSpPr>
          <p:nvPr/>
        </p:nvCxnSpPr>
        <p:spPr>
          <a:xfrm>
            <a:off x="6573615" y="4212052"/>
            <a:ext cx="641125" cy="507232"/>
          </a:xfrm>
          <a:prstGeom prst="straightConnector1">
            <a:avLst/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63F2CA8-DB9A-42CF-B237-DCC302EABAA4}"/>
              </a:ext>
            </a:extLst>
          </p:cNvPr>
          <p:cNvCxnSpPr>
            <a:cxnSpLocks/>
            <a:stCxn id="39" idx="0"/>
            <a:endCxn id="37" idx="1"/>
          </p:cNvCxnSpPr>
          <p:nvPr/>
        </p:nvCxnSpPr>
        <p:spPr>
          <a:xfrm flipV="1">
            <a:off x="7214740" y="4212052"/>
            <a:ext cx="705632" cy="507232"/>
          </a:xfrm>
          <a:prstGeom prst="straightConnector1">
            <a:avLst/>
          </a:prstGeom>
          <a:ln w="38100">
            <a:solidFill>
              <a:srgbClr val="BB95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84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44A86-DC39-4F8A-B763-0100AB1236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멀티 에이전트 학습의 어려운 점</a:t>
            </a:r>
          </a:p>
          <a:p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1031796-CDC0-4A7C-A191-6FBEE126223B}"/>
              </a:ext>
            </a:extLst>
          </p:cNvPr>
          <p:cNvSpPr txBox="1">
            <a:spLocks/>
          </p:cNvSpPr>
          <p:nvPr/>
        </p:nvSpPr>
        <p:spPr>
          <a:xfrm>
            <a:off x="303973" y="2475643"/>
            <a:ext cx="5198865" cy="262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최적의 액션이 다른 에이전트의 </a:t>
            </a:r>
            <a:r>
              <a:rPr lang="ko-KR" altLang="en-US" sz="1400"/>
              <a:t>액션에 의존</a:t>
            </a:r>
            <a:endParaRPr lang="ko-KR" altLang="en-US" sz="1400" dirty="0"/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3A55B101-9B50-4154-A1AE-2C8A93ED9422}"/>
              </a:ext>
            </a:extLst>
          </p:cNvPr>
          <p:cNvSpPr txBox="1">
            <a:spLocks/>
          </p:cNvSpPr>
          <p:nvPr/>
        </p:nvSpPr>
        <p:spPr>
          <a:xfrm>
            <a:off x="349958" y="2845938"/>
            <a:ext cx="4874915" cy="566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dirty="0"/>
              <a:t>다른 에이전트들의 액션에 따라 최적 액션이 달라짐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모든 에이전트 들의 액션이 계속 바뀜</a:t>
            </a:r>
            <a:r>
              <a:rPr lang="en-US" altLang="ko-KR" sz="1400" dirty="0"/>
              <a:t>(</a:t>
            </a:r>
            <a:r>
              <a:rPr lang="ko-KR" altLang="en-US" sz="1400" dirty="0"/>
              <a:t>학습</a:t>
            </a:r>
            <a:r>
              <a:rPr lang="en-US" altLang="ko-KR" sz="14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따라서</a:t>
            </a:r>
            <a:r>
              <a:rPr lang="en-US" altLang="ko-KR" sz="1400" dirty="0"/>
              <a:t>, </a:t>
            </a:r>
            <a:r>
              <a:rPr lang="ko-KR" altLang="en-US" sz="1400" dirty="0"/>
              <a:t>최적 액션을 학습하기 어려움</a:t>
            </a:r>
            <a:endParaRPr lang="en-US" altLang="ko-KR" sz="1400" dirty="0"/>
          </a:p>
        </p:txBody>
      </p:sp>
      <p:pic>
        <p:nvPicPr>
          <p:cNvPr id="11" name="SMAC The StarCraft Multi-Agent Challenge">
            <a:hlinkClick r:id="" action="ppaction://media"/>
            <a:extLst>
              <a:ext uri="{FF2B5EF4-FFF2-40B4-BE49-F238E27FC236}">
                <a16:creationId xmlns:a16="http://schemas.microsoft.com/office/drawing/2014/main" id="{04540ADD-5475-43ED-8C9A-46E8F63699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26564" y="836641"/>
            <a:ext cx="3240000" cy="1822500"/>
          </a:xfrm>
          <a:prstGeom prst="rect">
            <a:avLst/>
          </a:prstGeom>
        </p:spPr>
      </p:pic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95324F78-4EB3-49B3-9FC1-74F950170147}"/>
              </a:ext>
            </a:extLst>
          </p:cNvPr>
          <p:cNvSpPr txBox="1">
            <a:spLocks/>
          </p:cNvSpPr>
          <p:nvPr/>
        </p:nvSpPr>
        <p:spPr>
          <a:xfrm>
            <a:off x="299039" y="3865612"/>
            <a:ext cx="5198865" cy="262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협력 행동 학습 문제</a:t>
            </a:r>
          </a:p>
        </p:txBody>
      </p:sp>
      <p:sp>
        <p:nvSpPr>
          <p:cNvPr id="22" name="텍스트 개체 틀 1">
            <a:extLst>
              <a:ext uri="{FF2B5EF4-FFF2-40B4-BE49-F238E27FC236}">
                <a16:creationId xmlns:a16="http://schemas.microsoft.com/office/drawing/2014/main" id="{0968A420-B57B-4237-94D6-1935CA438CFA}"/>
              </a:ext>
            </a:extLst>
          </p:cNvPr>
          <p:cNvSpPr txBox="1">
            <a:spLocks/>
          </p:cNvSpPr>
          <p:nvPr/>
        </p:nvSpPr>
        <p:spPr>
          <a:xfrm>
            <a:off x="355872" y="4221095"/>
            <a:ext cx="4874915" cy="3742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dirty="0"/>
              <a:t>최적의 결과를 위해서는 모든 에이전트 들의 협력이 필요함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때로는 특정 에이전트의 희생이 필요</a:t>
            </a:r>
          </a:p>
        </p:txBody>
      </p:sp>
      <p:sp>
        <p:nvSpPr>
          <p:cNvPr id="23" name="텍스트 개체 틀 1">
            <a:extLst>
              <a:ext uri="{FF2B5EF4-FFF2-40B4-BE49-F238E27FC236}">
                <a16:creationId xmlns:a16="http://schemas.microsoft.com/office/drawing/2014/main" id="{6E8F2CC2-A4F3-40B0-8A0B-41F83C24731E}"/>
              </a:ext>
            </a:extLst>
          </p:cNvPr>
          <p:cNvSpPr txBox="1">
            <a:spLocks/>
          </p:cNvSpPr>
          <p:nvPr/>
        </p:nvSpPr>
        <p:spPr>
          <a:xfrm>
            <a:off x="5433188" y="4857980"/>
            <a:ext cx="3240000" cy="181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바퀴로 </a:t>
            </a:r>
            <a:r>
              <a:rPr lang="ko-KR" altLang="en-US" sz="1400" dirty="0" err="1"/>
              <a:t>저글링</a:t>
            </a:r>
            <a:r>
              <a:rPr lang="ko-KR" altLang="en-US" sz="1400" dirty="0"/>
              <a:t> 보호</a:t>
            </a:r>
          </a:p>
        </p:txBody>
      </p:sp>
      <p:sp>
        <p:nvSpPr>
          <p:cNvPr id="24" name="텍스트 개체 틀 1">
            <a:extLst>
              <a:ext uri="{FF2B5EF4-FFF2-40B4-BE49-F238E27FC236}">
                <a16:creationId xmlns:a16="http://schemas.microsoft.com/office/drawing/2014/main" id="{5C0CEAAA-394D-451E-B351-19B917FAC265}"/>
              </a:ext>
            </a:extLst>
          </p:cNvPr>
          <p:cNvSpPr txBox="1">
            <a:spLocks/>
          </p:cNvSpPr>
          <p:nvPr/>
        </p:nvSpPr>
        <p:spPr>
          <a:xfrm>
            <a:off x="5433187" y="2688233"/>
            <a:ext cx="3240000" cy="181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/>
              <a:t>의료선으로 공격 분산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B9C9853F-FEAA-47FE-85DB-4B7E979D08FF}"/>
              </a:ext>
            </a:extLst>
          </p:cNvPr>
          <p:cNvSpPr txBox="1">
            <a:spLocks/>
          </p:cNvSpPr>
          <p:nvPr/>
        </p:nvSpPr>
        <p:spPr>
          <a:xfrm>
            <a:off x="303974" y="1258416"/>
            <a:ext cx="5198865" cy="262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신뢰도 할당</a:t>
            </a:r>
            <a:r>
              <a:rPr lang="en-US" altLang="ko-KR" sz="1400" dirty="0"/>
              <a:t> (credit assignment )</a:t>
            </a:r>
            <a:r>
              <a:rPr lang="ko-KR" altLang="en-US" sz="1400" dirty="0"/>
              <a:t> 문제</a:t>
            </a: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3AC38CEF-7F5C-49F8-87AB-0CAC67086DA0}"/>
              </a:ext>
            </a:extLst>
          </p:cNvPr>
          <p:cNvSpPr txBox="1">
            <a:spLocks/>
          </p:cNvSpPr>
          <p:nvPr/>
        </p:nvSpPr>
        <p:spPr>
          <a:xfrm>
            <a:off x="349958" y="1619134"/>
            <a:ext cx="5067361" cy="3742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Tx/>
              <a:buChar char="-"/>
            </a:pPr>
            <a:r>
              <a:rPr lang="ko-KR" altLang="en-US" sz="1400" dirty="0"/>
              <a:t>여러 에이전트 들이 동시에 의사결정</a:t>
            </a:r>
            <a:endParaRPr lang="en-US" altLang="ko-KR" sz="1400" dirty="0"/>
          </a:p>
          <a:p>
            <a:pPr marL="171450" indent="-171450">
              <a:buFontTx/>
              <a:buChar char="-"/>
            </a:pPr>
            <a:r>
              <a:rPr lang="ko-KR" altLang="en-US" sz="1400" dirty="0"/>
              <a:t>어떤 에이전트의 액션이 얼마나 결과에 영향을 주는지 알기 어려움</a:t>
            </a:r>
            <a:endParaRPr lang="en-US" altLang="ko-KR" sz="1400" dirty="0"/>
          </a:p>
        </p:txBody>
      </p:sp>
      <p:pic>
        <p:nvPicPr>
          <p:cNvPr id="15" name="Generalized Micro Training with SARSA Reinforcement Learning">
            <a:hlinkClick r:id="" action="ppaction://media"/>
            <a:extLst>
              <a:ext uri="{FF2B5EF4-FFF2-40B4-BE49-F238E27FC236}">
                <a16:creationId xmlns:a16="http://schemas.microsoft.com/office/drawing/2014/main" id="{32F13A70-3275-4B4B-BD4A-D267E525AC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33187" y="2954362"/>
            <a:ext cx="3240000" cy="18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44A86-DC39-4F8A-B763-0100AB1236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진행 순서</a:t>
            </a:r>
          </a:p>
          <a:p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C4CC8DE-22EF-41EB-ABBF-07897F2D4619}"/>
              </a:ext>
            </a:extLst>
          </p:cNvPr>
          <p:cNvCxnSpPr/>
          <p:nvPr/>
        </p:nvCxnSpPr>
        <p:spPr>
          <a:xfrm>
            <a:off x="567936" y="2826342"/>
            <a:ext cx="1116124" cy="0"/>
          </a:xfrm>
          <a:prstGeom prst="line">
            <a:avLst/>
          </a:prstGeom>
          <a:noFill/>
          <a:ln w="88900">
            <a:solidFill>
              <a:srgbClr val="BB95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AB9700F-7785-44DF-95A6-C224C16F5E60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1972060" y="2823579"/>
            <a:ext cx="2430302" cy="0"/>
          </a:xfrm>
          <a:prstGeom prst="line">
            <a:avLst/>
          </a:prstGeom>
          <a:noFill/>
          <a:ln w="88900">
            <a:solidFill>
              <a:srgbClr val="BB95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0BE8659-36B4-43A0-8A1E-E14A7BBE74CD}"/>
              </a:ext>
            </a:extLst>
          </p:cNvPr>
          <p:cNvCxnSpPr/>
          <p:nvPr/>
        </p:nvCxnSpPr>
        <p:spPr>
          <a:xfrm>
            <a:off x="7444700" y="2826342"/>
            <a:ext cx="1116124" cy="0"/>
          </a:xfrm>
          <a:prstGeom prst="line">
            <a:avLst/>
          </a:prstGeom>
          <a:noFill/>
          <a:ln w="88900">
            <a:solidFill>
              <a:srgbClr val="BB95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6ECF3E-8C2D-48F2-AE3C-766E05C6B1D8}"/>
              </a:ext>
            </a:extLst>
          </p:cNvPr>
          <p:cNvCxnSpPr/>
          <p:nvPr/>
        </p:nvCxnSpPr>
        <p:spPr>
          <a:xfrm>
            <a:off x="4726398" y="2826342"/>
            <a:ext cx="2394266" cy="0"/>
          </a:xfrm>
          <a:prstGeom prst="line">
            <a:avLst/>
          </a:prstGeom>
          <a:noFill/>
          <a:ln w="88900">
            <a:solidFill>
              <a:srgbClr val="BB956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6350FD-5959-4747-95B8-5FDD2E02BE9A}"/>
              </a:ext>
            </a:extLst>
          </p:cNvPr>
          <p:cNvSpPr txBox="1"/>
          <p:nvPr/>
        </p:nvSpPr>
        <p:spPr>
          <a:xfrm>
            <a:off x="3692031" y="2016761"/>
            <a:ext cx="1744698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300" dirty="0">
                <a:solidFill>
                  <a:schemeClr val="bg1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rPr>
              <a:t>2019. 04</a:t>
            </a:r>
            <a:endParaRPr lang="ko-KR" altLang="en-US" sz="2300" dirty="0">
              <a:solidFill>
                <a:schemeClr val="bg1"/>
              </a:solidFill>
              <a:latin typeface="Noto Sans Korean Medium" panose="020B0600000000000000" pitchFamily="34" charset="-127"/>
              <a:ea typeface="Noto Sans Korean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080FC-B42A-4EC4-8F22-C800E5577AA5}"/>
              </a:ext>
            </a:extLst>
          </p:cNvPr>
          <p:cNvSpPr txBox="1"/>
          <p:nvPr/>
        </p:nvSpPr>
        <p:spPr>
          <a:xfrm>
            <a:off x="973729" y="2016761"/>
            <a:ext cx="1744698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300" dirty="0">
                <a:solidFill>
                  <a:schemeClr val="bg1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rPr>
              <a:t>2019. 03</a:t>
            </a:r>
            <a:endParaRPr lang="ko-KR" altLang="en-US" sz="2300" dirty="0">
              <a:solidFill>
                <a:schemeClr val="bg1"/>
              </a:solidFill>
              <a:latin typeface="Noto Sans Korean Medium" panose="020B0600000000000000" pitchFamily="34" charset="-127"/>
              <a:ea typeface="Noto Sans Korean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CEF559-1318-4CFB-841F-D894F0465CFC}"/>
              </a:ext>
            </a:extLst>
          </p:cNvPr>
          <p:cNvSpPr txBox="1"/>
          <p:nvPr/>
        </p:nvSpPr>
        <p:spPr>
          <a:xfrm>
            <a:off x="6410333" y="2016761"/>
            <a:ext cx="1744698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300" dirty="0">
                <a:solidFill>
                  <a:schemeClr val="bg1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rPr>
              <a:t>2019. 05</a:t>
            </a:r>
            <a:endParaRPr lang="ko-KR" altLang="en-US" sz="2300" dirty="0">
              <a:solidFill>
                <a:schemeClr val="bg1"/>
              </a:solidFill>
              <a:latin typeface="Noto Sans Korean Medium" panose="020B0600000000000000" pitchFamily="34" charset="-127"/>
              <a:ea typeface="Noto Sans Korean Medium" panose="020B06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9845A-1D62-4CB2-A06D-33F321C13927}"/>
              </a:ext>
            </a:extLst>
          </p:cNvPr>
          <p:cNvSpPr txBox="1"/>
          <p:nvPr/>
        </p:nvSpPr>
        <p:spPr>
          <a:xfrm>
            <a:off x="973729" y="3273160"/>
            <a:ext cx="17446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BB9569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rPr>
              <a:t>학습 플랫폼 구축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3DBED-EF36-469B-8B8C-795B625D71A6}"/>
              </a:ext>
            </a:extLst>
          </p:cNvPr>
          <p:cNvSpPr txBox="1"/>
          <p:nvPr/>
        </p:nvSpPr>
        <p:spPr>
          <a:xfrm>
            <a:off x="3455876" y="3273160"/>
            <a:ext cx="21962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BB9569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rPr>
              <a:t>기존 </a:t>
            </a:r>
            <a:r>
              <a:rPr lang="en-US" altLang="ko-KR" sz="1600" dirty="0">
                <a:solidFill>
                  <a:srgbClr val="BB9569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rPr>
              <a:t>MARL </a:t>
            </a:r>
            <a:r>
              <a:rPr lang="ko-KR" altLang="en-US" sz="1600" dirty="0">
                <a:solidFill>
                  <a:srgbClr val="BB9569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rPr>
              <a:t>알고리즘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ABEE52-14D8-4D8D-9972-531A71D5735D}"/>
              </a:ext>
            </a:extLst>
          </p:cNvPr>
          <p:cNvSpPr txBox="1"/>
          <p:nvPr/>
        </p:nvSpPr>
        <p:spPr>
          <a:xfrm>
            <a:off x="6410333" y="3273160"/>
            <a:ext cx="17446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BB9569"/>
                </a:solidFill>
                <a:latin typeface="Noto Sans Korean Medium" panose="020B0600000000000000" pitchFamily="34" charset="-127"/>
                <a:ea typeface="Noto Sans Korean Medium" panose="020B0600000000000000" pitchFamily="34" charset="-127"/>
              </a:rPr>
              <a:t>결과 분석 및 개선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3E456A9-D704-460E-B09B-07309EDA6DE1}"/>
              </a:ext>
            </a:extLst>
          </p:cNvPr>
          <p:cNvSpPr/>
          <p:nvPr/>
        </p:nvSpPr>
        <p:spPr>
          <a:xfrm>
            <a:off x="7120664" y="2679579"/>
            <a:ext cx="288000" cy="288000"/>
          </a:xfrm>
          <a:prstGeom prst="ellipse">
            <a:avLst/>
          </a:prstGeom>
          <a:noFill/>
          <a:ln w="88900">
            <a:solidFill>
              <a:srgbClr val="BB956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E879ED7-1AEC-4263-97B7-69DE8BF1BAF1}"/>
              </a:ext>
            </a:extLst>
          </p:cNvPr>
          <p:cNvSpPr/>
          <p:nvPr/>
        </p:nvSpPr>
        <p:spPr>
          <a:xfrm>
            <a:off x="1684060" y="2679579"/>
            <a:ext cx="288000" cy="288000"/>
          </a:xfrm>
          <a:prstGeom prst="ellipse">
            <a:avLst/>
          </a:prstGeom>
          <a:noFill/>
          <a:ln w="88900">
            <a:solidFill>
              <a:srgbClr val="BB956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C9DAA7-491A-413F-874B-B83940028D9F}"/>
              </a:ext>
            </a:extLst>
          </p:cNvPr>
          <p:cNvSpPr/>
          <p:nvPr/>
        </p:nvSpPr>
        <p:spPr>
          <a:xfrm>
            <a:off x="4402362" y="2679579"/>
            <a:ext cx="288000" cy="288000"/>
          </a:xfrm>
          <a:prstGeom prst="ellipse">
            <a:avLst/>
          </a:prstGeom>
          <a:noFill/>
          <a:ln w="88900">
            <a:solidFill>
              <a:srgbClr val="BB9569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FDE02-CC32-489F-B3DA-F74FFE3D3A71}"/>
              </a:ext>
            </a:extLst>
          </p:cNvPr>
          <p:cNvSpPr txBox="1"/>
          <p:nvPr/>
        </p:nvSpPr>
        <p:spPr>
          <a:xfrm>
            <a:off x="3311860" y="3640296"/>
            <a:ext cx="252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최근 </a:t>
            </a:r>
            <a:r>
              <a:rPr lang="en-US" altLang="ko-KR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MARL </a:t>
            </a:r>
            <a:r>
              <a:rPr lang="ko-KR" altLang="en-US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연구 조사</a:t>
            </a:r>
            <a:endParaRPr lang="en-US" altLang="ko-KR" sz="1200" dirty="0">
              <a:solidFill>
                <a:schemeClr val="bg1"/>
              </a:soli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대표적인 알고리즘 구현</a:t>
            </a:r>
            <a:endParaRPr lang="en-US" altLang="ko-KR" sz="1200" dirty="0">
              <a:solidFill>
                <a:schemeClr val="bg1"/>
              </a:soli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알고리즘의 성능 평가</a:t>
            </a:r>
            <a:endParaRPr lang="en-US" altLang="ko-KR" sz="1200" dirty="0">
              <a:solidFill>
                <a:schemeClr val="bg1"/>
              </a:soli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B21332-8497-4227-9717-B7736939B4AB}"/>
              </a:ext>
            </a:extLst>
          </p:cNvPr>
          <p:cNvSpPr txBox="1"/>
          <p:nvPr/>
        </p:nvSpPr>
        <p:spPr>
          <a:xfrm>
            <a:off x="563366" y="3640296"/>
            <a:ext cx="2520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스타크래프트 </a:t>
            </a:r>
            <a:r>
              <a:rPr lang="en-US" altLang="ko-KR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 기반 학습 플랫폼 구축</a:t>
            </a:r>
            <a:endParaRPr lang="en-US" altLang="ko-KR" sz="1200" dirty="0">
              <a:solidFill>
                <a:schemeClr val="bg1"/>
              </a:soli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싱글 플레이 미니게임</a:t>
            </a:r>
            <a:r>
              <a:rPr lang="en-US" altLang="ko-KR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 (</a:t>
            </a:r>
            <a:r>
              <a:rPr lang="ko-KR" altLang="en-US" sz="1200" dirty="0" err="1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유즈맵</a:t>
            </a:r>
            <a:r>
              <a:rPr lang="en-US" altLang="ko-KR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)</a:t>
            </a:r>
          </a:p>
          <a:p>
            <a:pPr marL="171450" indent="-171450" algn="just">
              <a:buFontTx/>
              <a:buChar char="-"/>
            </a:pPr>
            <a:endParaRPr lang="en-US" altLang="ko-KR" sz="1200" dirty="0">
              <a:solidFill>
                <a:schemeClr val="bg1"/>
              </a:soli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84ACBF-29D6-4FA6-8831-892395769ADE}"/>
              </a:ext>
            </a:extLst>
          </p:cNvPr>
          <p:cNvSpPr txBox="1"/>
          <p:nvPr/>
        </p:nvSpPr>
        <p:spPr>
          <a:xfrm>
            <a:off x="6010526" y="3640296"/>
            <a:ext cx="2520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실험 결과를 체계적으로 분석</a:t>
            </a:r>
            <a:endParaRPr lang="en-US" altLang="ko-KR" sz="1200" dirty="0">
              <a:solidFill>
                <a:schemeClr val="bg1"/>
              </a:soli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기존 기법의 개선</a:t>
            </a:r>
            <a:endParaRPr lang="en-US" altLang="ko-KR" sz="1200" dirty="0">
              <a:solidFill>
                <a:schemeClr val="bg1"/>
              </a:soli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1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D44A86-DC39-4F8A-B763-0100AB1236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평가</a:t>
            </a:r>
          </a:p>
          <a:p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3EC78AE-AA5C-4837-A512-6775BF3FB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757289"/>
              </p:ext>
            </p:extLst>
          </p:nvPr>
        </p:nvGraphicFramePr>
        <p:xfrm>
          <a:off x="580319" y="1165312"/>
          <a:ext cx="7991998" cy="3753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2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Bold" panose="020B0800000000000000" pitchFamily="34" charset="-127"/>
                          <a:ea typeface="Noto Sans Korean Bold" panose="020B0800000000000000" pitchFamily="34" charset="-127"/>
                        </a:rPr>
                        <a:t>세부 목표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Bold" panose="020B0800000000000000" pitchFamily="34" charset="-127"/>
                          <a:ea typeface="Noto Sans Korean Bold" panose="020B0800000000000000" pitchFamily="34" charset="-127"/>
                        </a:rPr>
                        <a:t>설명</a:t>
                      </a: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Bold" panose="020B0800000000000000" pitchFamily="34" charset="-127"/>
                          <a:ea typeface="Noto Sans Korean Bold" panose="020B0800000000000000" pitchFamily="34" charset="-127"/>
                        </a:rPr>
                        <a:t>비율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3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학습환경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스타크래프트 </a:t>
                      </a:r>
                      <a:r>
                        <a:rPr lang="en-US" altLang="ko-KR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2</a:t>
                      </a: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를 기반으로 강화학습 환경 구축</a:t>
                      </a:r>
                      <a:endParaRPr lang="en-US" altLang="ko-KR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85750" marR="0" indent="-2857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마이크로 컨트롤 시나리오에서 효율적으로 학습 가능해야 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0.1</a:t>
                      </a:r>
                      <a:endParaRPr lang="ko-KR" altLang="en-US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기존 연구 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주요 </a:t>
                      </a:r>
                      <a:r>
                        <a:rPr lang="en-US" altLang="ko-KR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MARL </a:t>
                      </a: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연구를 조사</a:t>
                      </a:r>
                      <a:endParaRPr lang="en-US" altLang="ko-KR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주요 연구 흐름을 설명할 수 있어야 함</a:t>
                      </a:r>
                      <a:endParaRPr lang="en-US" altLang="ko-KR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대표적인 알고리즘을 세 개 이상 설명할 수 있어야 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0.1</a:t>
                      </a:r>
                      <a:endParaRPr lang="ko-KR" altLang="en-US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대표 알고리즘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대표적인 알고리즘을 세 개 이상 구현</a:t>
                      </a:r>
                      <a:endParaRPr lang="en-US" altLang="ko-KR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구현한 알고리즘 중 두 개 이상은 최신 연구</a:t>
                      </a:r>
                      <a:r>
                        <a:rPr lang="en-US" altLang="ko-KR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(state-of-the-art)</a:t>
                      </a: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를 대표할 수 있어야 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0.2</a:t>
                      </a:r>
                      <a:endParaRPr lang="ko-KR" altLang="en-US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구현 알고리즘 평가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다양한 시나리오에서 구현한 알고리즘들을 평가</a:t>
                      </a:r>
                      <a:endParaRPr lang="en-US" altLang="ko-KR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실험 결과를 바탕으로 알고리즘들의 특성과 장단점을 설명할 수 있어야 함</a:t>
                      </a:r>
                      <a:endParaRPr lang="en-US" altLang="ko-KR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0.3</a:t>
                      </a:r>
                      <a:endParaRPr lang="ko-KR" altLang="en-US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기존 알고리즘 개선 방법 제안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기존 알고리즘의 한계를 설명할 수 있어야 함</a:t>
                      </a:r>
                      <a:endParaRPr lang="en-US" altLang="ko-KR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기존 알고리즘의 단점을 보완하기 위한 방법을 제안</a:t>
                      </a:r>
                      <a:endParaRPr lang="en-US" altLang="ko-KR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85750" indent="-285750" algn="just" latinLnBrk="1">
                        <a:buFontTx/>
                        <a:buChar char="-"/>
                      </a:pPr>
                      <a:r>
                        <a:rPr lang="ko-KR" altLang="en-US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제안한 방법을 실험을 통해 성능을 입증함</a:t>
                      </a: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400" baseline="0" dirty="0">
                          <a:solidFill>
                            <a:srgbClr val="D8B17E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0.3</a:t>
                      </a:r>
                      <a:endParaRPr lang="ko-KR" altLang="en-US" sz="1400" kern="400" baseline="0" dirty="0">
                        <a:solidFill>
                          <a:srgbClr val="D8B17E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B1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51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1B3E23-B8AA-46A3-A122-9A24ED2317E6}"/>
              </a:ext>
            </a:extLst>
          </p:cNvPr>
          <p:cNvSpPr txBox="1"/>
          <p:nvPr/>
        </p:nvSpPr>
        <p:spPr>
          <a:xfrm>
            <a:off x="60957" y="2645959"/>
            <a:ext cx="9030788" cy="276999"/>
          </a:xfrm>
          <a:prstGeom prst="rect">
            <a:avLst/>
          </a:prstGeom>
          <a:noFill/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End of Document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4C3C72CF-93D1-49C8-943E-3E3F45FE897E}"/>
              </a:ext>
            </a:extLst>
          </p:cNvPr>
          <p:cNvSpPr txBox="1">
            <a:spLocks/>
          </p:cNvSpPr>
          <p:nvPr/>
        </p:nvSpPr>
        <p:spPr>
          <a:xfrm>
            <a:off x="4972" y="3937620"/>
            <a:ext cx="9144000" cy="181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914400" rtl="0" eaLnBrk="1" fontAlgn="auto" latinLnBrk="1" hangingPunct="1">
              <a:lnSpc>
                <a:spcPts val="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altLang="ko-KR" sz="1000" kern="1200">
                <a:solidFill>
                  <a:srgbClr val="D8B17E"/>
                </a:solidFill>
                <a:latin typeface="Noto Sans Korean Regular" panose="020B0500000000000000" pitchFamily="34" charset="-127"/>
                <a:ea typeface="Noto Sans Korean Regular" panose="020B0500000000000000" pitchFamily="34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/>
              <a:t>Game</a:t>
            </a:r>
            <a:r>
              <a:rPr lang="ko-KR" altLang="en-US" sz="1400" dirty="0"/>
              <a:t> </a:t>
            </a:r>
            <a:r>
              <a:rPr lang="en-US" altLang="ko-KR" sz="1400" dirty="0"/>
              <a:t>AI</a:t>
            </a:r>
            <a:r>
              <a:rPr lang="ko-KR" altLang="en-US" sz="1400" dirty="0"/>
              <a:t> </a:t>
            </a:r>
            <a:r>
              <a:rPr lang="en-US" altLang="ko-KR" sz="1400" dirty="0"/>
              <a:t>Lab,</a:t>
            </a:r>
            <a:r>
              <a:rPr lang="ko-KR" altLang="en-US" sz="1400" dirty="0"/>
              <a:t> 강화학습팀</a:t>
            </a:r>
            <a:r>
              <a:rPr lang="en-US" altLang="ko-KR" sz="1400" dirty="0"/>
              <a:t>, </a:t>
            </a:r>
            <a:r>
              <a:rPr lang="ko-KR" altLang="en-US" sz="1400" dirty="0"/>
              <a:t>박현수</a:t>
            </a:r>
            <a:r>
              <a:rPr lang="en-US" altLang="ko-KR" sz="1400" dirty="0"/>
              <a:t>, hspark8312@ncsoft.com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28021185"/>
      </p:ext>
    </p:extLst>
  </p:cSld>
  <p:clrMapOvr>
    <a:masterClrMapping/>
  </p:clrMapOvr>
</p:sld>
</file>

<file path=ppt/theme/theme1.xml><?xml version="1.0" encoding="utf-8"?>
<a:theme xmlns:a="http://schemas.openxmlformats.org/drawingml/2006/main" name="타이틀 레이아웃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컨텐츠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컬러팔레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본문 레이아웃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ND OF DOCUM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g gride 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출력용 바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9327</TotalTime>
  <Words>376</Words>
  <Application>Microsoft Office PowerPoint</Application>
  <PresentationFormat>화면 슬라이드 쇼(16:10)</PresentationFormat>
  <Paragraphs>81</Paragraphs>
  <Slides>7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Noto Sans Korean Light</vt:lpstr>
      <vt:lpstr>Noto Sans Korean Bold</vt:lpstr>
      <vt:lpstr>Noto Sans Korean Regular</vt:lpstr>
      <vt:lpstr>맑은 고딕</vt:lpstr>
      <vt:lpstr>Noto Sans Korean Medium</vt:lpstr>
      <vt:lpstr>Arial</vt:lpstr>
      <vt:lpstr>타이틀 레이아웃</vt:lpstr>
      <vt:lpstr>컨텐츠</vt:lpstr>
      <vt:lpstr>컬러팔레트</vt:lpstr>
      <vt:lpstr>본문 레이아웃</vt:lpstr>
      <vt:lpstr>END OF DOCUMENT</vt:lpstr>
      <vt:lpstr>bg gride 01</vt:lpstr>
      <vt:lpstr>출력용 바탕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박현수(Hyunsoo Park)</dc:creator>
  <cp:lastModifiedBy>박현수(Hyunsoo Park  Game AI Lab 강화학습팀)</cp:lastModifiedBy>
  <cp:revision>410</cp:revision>
  <cp:lastPrinted>2015-02-13T01:47:42Z</cp:lastPrinted>
  <dcterms:created xsi:type="dcterms:W3CDTF">2015-02-13T01:00:40Z</dcterms:created>
  <dcterms:modified xsi:type="dcterms:W3CDTF">2019-02-28T04:01:53Z</dcterms:modified>
</cp:coreProperties>
</file>